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383" r:id="rId3"/>
    <p:sldId id="396" r:id="rId4"/>
    <p:sldId id="450" r:id="rId5"/>
    <p:sldId id="449" r:id="rId6"/>
    <p:sldId id="448" r:id="rId7"/>
    <p:sldId id="451" r:id="rId8"/>
    <p:sldId id="453" r:id="rId9"/>
    <p:sldId id="456" r:id="rId10"/>
    <p:sldId id="455" r:id="rId11"/>
    <p:sldId id="457" r:id="rId12"/>
    <p:sldId id="458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392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87" r:id="rId40"/>
    <p:sldId id="488" r:id="rId41"/>
    <p:sldId id="489" r:id="rId42"/>
    <p:sldId id="512" r:id="rId43"/>
    <p:sldId id="509" r:id="rId44"/>
    <p:sldId id="490" r:id="rId45"/>
    <p:sldId id="491" r:id="rId46"/>
    <p:sldId id="492" r:id="rId47"/>
    <p:sldId id="493" r:id="rId48"/>
    <p:sldId id="510" r:id="rId49"/>
    <p:sldId id="494" r:id="rId50"/>
    <p:sldId id="495" r:id="rId51"/>
    <p:sldId id="496" r:id="rId52"/>
    <p:sldId id="497" r:id="rId53"/>
    <p:sldId id="511" r:id="rId54"/>
    <p:sldId id="498" r:id="rId55"/>
    <p:sldId id="499" r:id="rId56"/>
    <p:sldId id="500" r:id="rId57"/>
    <p:sldId id="501" r:id="rId58"/>
    <p:sldId id="504" r:id="rId59"/>
    <p:sldId id="505" r:id="rId60"/>
    <p:sldId id="506" r:id="rId61"/>
    <p:sldId id="508" r:id="rId62"/>
    <p:sldId id="507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D7D31"/>
    <a:srgbClr val="02FB02"/>
    <a:srgbClr val="00F4C5"/>
    <a:srgbClr val="07F4C5"/>
    <a:srgbClr val="6FF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0"/>
    <p:restoredTop sz="94037"/>
  </p:normalViewPr>
  <p:slideViewPr>
    <p:cSldViewPr snapToGrid="0">
      <p:cViewPr varScale="1">
        <p:scale>
          <a:sx n="106" d="100"/>
          <a:sy n="106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F4EE8-A1CD-3B4E-AC06-88AE8D2E9CE9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24EA9-B8FA-A141-BAE9-C917C280B2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803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708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6881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2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662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160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4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653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7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287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354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2103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899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75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0302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455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6987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595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964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0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150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97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838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7816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594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326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289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778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918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7150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5071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943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17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840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11120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709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98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95094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339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967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1176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3260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2495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800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4363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7750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7501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7917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8116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8103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204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7315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45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83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71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06AA51-041D-916B-4E1F-B20D75DDB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E52661-21B2-2268-D944-6D1895F16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BED82-88A0-19F3-BEB4-7A108CCA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F28C3-C7E9-1AA0-64F2-BD85E7F8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311806-E999-013A-7AFE-0D783412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309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4F307-1F63-8479-F1A1-E911547E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341D5F-2D30-9CCD-6419-5204F98C5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6B6E4-2AE9-E65A-EB85-60CEF8C4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636AE-3B51-59EB-DEAA-0A11CD29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C3F42D-6CD3-39B1-E0A1-92FAD56A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482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4EC23F-2DF7-5FD9-B4AF-10FFB3615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11458A-1203-4695-0C47-9D8F53F3E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B53AC9-5EEB-A16E-1EE3-90D3CA23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6F8EF8-DFBC-DF82-64BC-81680184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D66219-9615-7578-9878-104F653D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06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2FA1EB-7098-098B-DBDD-A7383EAE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886A5-2113-91E4-90D2-2BE59BDA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B368DF-29C6-AECD-82C3-BAF0E2CD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1D848F-E7DF-18E6-5120-18EFAE857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8A3E7-9ABB-D82A-01A4-16648B17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583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61A43-48F8-8C4E-D222-A163B4ED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49A499-6641-D081-FECF-8D2A316E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BF409-D2E4-6040-0058-E1394455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0ED43-A498-5500-E973-C250628B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431F7D-5EC9-D376-E446-B4062A48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916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47B1-5CB3-91C0-14AC-3228944E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93BCD-343B-F68F-4301-BEEBA0942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C7BFB5-136F-7FD7-D085-E416FEFE8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B98114-2155-1F1E-9B23-2A00D4C7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257F43-88F0-47FE-5335-FC014E3D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28FD1C-9B45-5BB4-0B0D-5F415F0E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210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E585E-68AF-936C-6D57-F9BF625C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753E65-8DDF-6416-D01B-543CA026B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0939B5-A97A-D152-A797-C8DA88AFD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99FF37-DDB3-3313-1462-6B808276B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CBE20E-8837-423A-3EF2-C1E6FD75A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C65EB9-5C91-0253-B62A-92598147F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380F1E-AFF5-E1D7-B1BB-E007D5B55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535693-6ACE-3D92-6857-7BFC204D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424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EC056-B4A3-1D81-B29E-497FB012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042A3A-C0D0-A986-6D58-21132D3D6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52864-3A5F-6A0F-4046-0526DF229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EDF652-9B45-D763-CD1B-B53E542E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83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1717D9-58B4-C36A-544A-5DB2448F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85BCE5-ED3B-5874-C650-3001DB36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48AF00-32B9-778C-9D29-B53B8927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757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160E6-4A7C-2DA6-F479-EE20C570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74031-5F60-443F-F24E-03B9E2916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FE3075-509E-C261-F404-B2A06CC75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DD210-DD6A-212D-B55A-C33A4028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2BF58-9628-A785-0829-EA45B2F6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556A23-9B55-862E-53AB-37C47ED4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250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BD294-D69A-F98C-E75A-4BB94324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4DC271-AC2F-0F71-2B32-F80592BF1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D361FB-35FF-4618-230A-5EE690904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5F9FA9-4393-DA86-BE0D-32F85BA9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F94207-12FF-0F40-F4AF-39F8B736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E9265-09CD-F227-AC51-E5EB6458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57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27D227-E003-4C14-B5D1-AB9909DC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186F1-FBFB-FB17-576B-E1F73F5C4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A8786-1B6D-C77C-F1AF-7CAF0AB82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1D3DD-2B8C-024F-8B01-EFD598ADB1EC}" type="datetimeFigureOut">
              <a:rPr kumimoji="1" lang="ko-KR" altLang="en-US" smtClean="0"/>
              <a:t>2023. 3. 30.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758A6B-5376-038F-1389-DC7E50A70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41BD2-72E6-5A34-F1DF-054DB1E0F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FCEC2-F373-3A43-B65B-AE45A0A571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867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docs.djangoproject.com/ko/4.1/ref/models/fields/" TargetMode="External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djangoproject.com/ko/4.1/ref/models/querysets/#django.db.models.query.QuerySet.filter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ko/4.1/ref/templates/language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03103" y="5484586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8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62669" y="5484586"/>
            <a:ext cx="1159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D2Coding" panose="020B0609020101020101" pitchFamily="49" charset="-127"/>
              </a:rPr>
              <a:t>문지후</a:t>
            </a:r>
            <a:endParaRPr dirty="0">
              <a:latin typeface="D2Coding" panose="020B0609020101020101" pitchFamily="49" charset="-127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668607" y="3625137"/>
            <a:ext cx="51532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DB &amp;</a:t>
            </a:r>
            <a:r>
              <a:rPr lang="ko-KR" altLang="en-US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 </a:t>
            </a:r>
            <a:r>
              <a:rPr lang="en-US" altLang="ko-KR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Django CR</a:t>
            </a:r>
            <a:endParaRPr dirty="0">
              <a:latin typeface="D2Coding" panose="020B0609020101020101" pitchFamily="49" charset="-127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199522" y="3255805"/>
            <a:ext cx="38785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8</a:t>
            </a:r>
            <a:endParaRPr dirty="0">
              <a:latin typeface="D2Coding" panose="020B0609020101020101" pitchFamily="49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Database(DB)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개념 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정의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7AB15950-B61F-BC89-A79C-8AE87A8DC21C}"/>
              </a:ext>
            </a:extLst>
          </p:cNvPr>
          <p:cNvSpPr txBox="1"/>
          <p:nvPr/>
        </p:nvSpPr>
        <p:spPr>
          <a:xfrm>
            <a:off x="349713" y="1954830"/>
            <a:ext cx="1076628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데이터를 저장하는 저장소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Ex) ‘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지후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’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와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‘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성운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’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글작성자 이름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/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각각이 글을 작성한 시기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글의 내용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해당 글에 달린 댓글 내용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등등을 저장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ABE666-F9E6-0D59-3CD7-93F84443DE39}"/>
              </a:ext>
            </a:extLst>
          </p:cNvPr>
          <p:cNvSpPr/>
          <p:nvPr/>
        </p:nvSpPr>
        <p:spPr>
          <a:xfrm>
            <a:off x="365211" y="2552112"/>
            <a:ext cx="4487943" cy="1084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Google Shape;96;p2">
            <a:extLst>
              <a:ext uri="{FF2B5EF4-FFF2-40B4-BE49-F238E27FC236}">
                <a16:creationId xmlns:a16="http://schemas.microsoft.com/office/drawing/2014/main" id="{54A67FD2-AF2A-C7AA-53D4-3C3BA4EEB550}"/>
              </a:ext>
            </a:extLst>
          </p:cNvPr>
          <p:cNvSpPr txBox="1"/>
          <p:nvPr/>
        </p:nvSpPr>
        <p:spPr>
          <a:xfrm>
            <a:off x="365211" y="4155021"/>
            <a:ext cx="818980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➡️ 데이터를 </a:t>
            </a:r>
            <a:r>
              <a:rPr lang="ko-KR" altLang="en-US" sz="2400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효율적으로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관리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+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사용하기 위한 데이터의 집합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2785422A-D37E-B47C-C2FD-48EBFD96F865}"/>
              </a:ext>
            </a:extLst>
          </p:cNvPr>
          <p:cNvSpPr txBox="1"/>
          <p:nvPr/>
        </p:nvSpPr>
        <p:spPr>
          <a:xfrm>
            <a:off x="365211" y="4805199"/>
            <a:ext cx="780234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➡️ 다양한 종류의 </a:t>
            </a:r>
            <a:r>
              <a:rPr lang="en-US" altLang="ko-KR" sz="2400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DBMS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데이터베이스 관리 시스템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   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Ex) MySQL, MariaDB, Oracle, …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등등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4C0BF51F-644D-AA23-BB95-D78823EA4A05}"/>
              </a:ext>
            </a:extLst>
          </p:cNvPr>
          <p:cNvSpPr txBox="1"/>
          <p:nvPr/>
        </p:nvSpPr>
        <p:spPr>
          <a:xfrm>
            <a:off x="836310" y="5672190"/>
            <a:ext cx="1144118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➡️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DBMS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분류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계층형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Hierarchical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망형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Network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관계형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Relational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객체지향형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Object-Oriented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8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2DC319D-7429-1D83-1CBD-DBA60FB3C2C3}"/>
              </a:ext>
            </a:extLst>
          </p:cNvPr>
          <p:cNvSpPr/>
          <p:nvPr/>
        </p:nvSpPr>
        <p:spPr>
          <a:xfrm>
            <a:off x="6386133" y="5672191"/>
            <a:ext cx="1753022" cy="360620"/>
          </a:xfrm>
          <a:prstGeom prst="rect">
            <a:avLst/>
          </a:prstGeom>
          <a:solidFill>
            <a:srgbClr val="FFFF00">
              <a:alpha val="25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374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 (Relational DBMS)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개념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7AB15950-B61F-BC89-A79C-8AE87A8DC21C}"/>
              </a:ext>
            </a:extLst>
          </p:cNvPr>
          <p:cNvSpPr txBox="1"/>
          <p:nvPr/>
        </p:nvSpPr>
        <p:spPr>
          <a:xfrm>
            <a:off x="724111" y="1362124"/>
            <a:ext cx="8995063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데이터베이스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sz="2000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테이블</a:t>
            </a:r>
            <a:r>
              <a:rPr lang="en-US" altLang="ko-KR" sz="2000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(table)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이라는 최소 단위로 구성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여기서 테이블은 하나 이상의 </a:t>
            </a:r>
            <a:r>
              <a:rPr lang="ko-KR" altLang="en-US" sz="2000" b="1" u="sng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열</a:t>
            </a:r>
            <a:r>
              <a:rPr lang="en-US" altLang="ko-KR" sz="2000" b="1" u="sng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(column)</a:t>
            </a:r>
            <a:r>
              <a:rPr lang="ko-KR" altLang="en-US" sz="2000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과 행</a:t>
            </a:r>
            <a:r>
              <a:rPr lang="en-US" altLang="ko-KR" sz="2000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(row)</a:t>
            </a:r>
            <a:r>
              <a:rPr lang="ko-KR" altLang="en-US" sz="20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으로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이루어져 있음 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ABE666-F9E6-0D59-3CD7-93F84443DE39}"/>
              </a:ext>
            </a:extLst>
          </p:cNvPr>
          <p:cNvSpPr/>
          <p:nvPr/>
        </p:nvSpPr>
        <p:spPr>
          <a:xfrm>
            <a:off x="799420" y="1757400"/>
            <a:ext cx="3091576" cy="911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BDCEAA4D-03C5-A4E2-4C7F-E3DB15E00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995578"/>
              </p:ext>
            </p:extLst>
          </p:nvPr>
        </p:nvGraphicFramePr>
        <p:xfrm>
          <a:off x="1058284" y="2926172"/>
          <a:ext cx="10057716" cy="335796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14429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3469813561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2021120271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모나토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2020240067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미디어학부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2020120275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2017130027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백민기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국어국문학과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299102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2017120029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423294"/>
                  </a:ext>
                </a:extLst>
              </a:tr>
            </a:tbl>
          </a:graphicData>
        </a:graphic>
      </p:graphicFrame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9F16F30-A366-2308-ABE9-FCA32E0377A2}"/>
              </a:ext>
            </a:extLst>
          </p:cNvPr>
          <p:cNvSpPr/>
          <p:nvPr/>
        </p:nvSpPr>
        <p:spPr>
          <a:xfrm>
            <a:off x="8732793" y="2597070"/>
            <a:ext cx="2213005" cy="3995640"/>
          </a:xfrm>
          <a:prstGeom prst="roundRect">
            <a:avLst/>
          </a:prstGeom>
          <a:solidFill>
            <a:srgbClr val="02FB02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BCAF135-B040-D61F-6D42-BD4D2CC12E6F}"/>
              </a:ext>
            </a:extLst>
          </p:cNvPr>
          <p:cNvSpPr/>
          <p:nvPr/>
        </p:nvSpPr>
        <p:spPr>
          <a:xfrm>
            <a:off x="935048" y="3351219"/>
            <a:ext cx="10303598" cy="461625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4AFFCC8-56F7-396D-14E1-74E2518DA71F}"/>
              </a:ext>
            </a:extLst>
          </p:cNvPr>
          <p:cNvSpPr/>
          <p:nvPr/>
        </p:nvSpPr>
        <p:spPr>
          <a:xfrm>
            <a:off x="944201" y="3977318"/>
            <a:ext cx="10303598" cy="461625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21E688B-0E4C-C95E-F4F2-7071CAF636A6}"/>
              </a:ext>
            </a:extLst>
          </p:cNvPr>
          <p:cNvSpPr/>
          <p:nvPr/>
        </p:nvSpPr>
        <p:spPr>
          <a:xfrm>
            <a:off x="944201" y="4565762"/>
            <a:ext cx="10303598" cy="461625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1C90F291-3978-1D76-60A0-A630239E8F85}"/>
              </a:ext>
            </a:extLst>
          </p:cNvPr>
          <p:cNvSpPr txBox="1"/>
          <p:nvPr/>
        </p:nvSpPr>
        <p:spPr>
          <a:xfrm>
            <a:off x="9427368" y="2103847"/>
            <a:ext cx="2401113" cy="36929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attribute(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어트리뷰트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9468AC3D-B0F5-EAC7-123E-2B41CEF918F3}"/>
              </a:ext>
            </a:extLst>
          </p:cNvPr>
          <p:cNvSpPr txBox="1"/>
          <p:nvPr/>
        </p:nvSpPr>
        <p:spPr>
          <a:xfrm>
            <a:off x="111438" y="3171927"/>
            <a:ext cx="1378695" cy="36929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tuple(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튜플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</p:txBody>
      </p:sp>
      <p:sp>
        <p:nvSpPr>
          <p:cNvPr id="16" name="Google Shape;96;p2">
            <a:extLst>
              <a:ext uri="{FF2B5EF4-FFF2-40B4-BE49-F238E27FC236}">
                <a16:creationId xmlns:a16="http://schemas.microsoft.com/office/drawing/2014/main" id="{28426A85-FE1C-3C3F-2580-66D245B9C9EF}"/>
              </a:ext>
            </a:extLst>
          </p:cNvPr>
          <p:cNvSpPr txBox="1"/>
          <p:nvPr/>
        </p:nvSpPr>
        <p:spPr>
          <a:xfrm>
            <a:off x="4744601" y="6383622"/>
            <a:ext cx="2213004" cy="36929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스키마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(schema)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FD5D308-7C26-CA19-BB5B-F956452C9A03}"/>
              </a:ext>
            </a:extLst>
          </p:cNvPr>
          <p:cNvSpPr/>
          <p:nvPr/>
        </p:nvSpPr>
        <p:spPr>
          <a:xfrm>
            <a:off x="935048" y="5171529"/>
            <a:ext cx="10303598" cy="461625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260AD40-02C5-E2F3-C92B-71B9A35FC1A6}"/>
              </a:ext>
            </a:extLst>
          </p:cNvPr>
          <p:cNvSpPr/>
          <p:nvPr/>
        </p:nvSpPr>
        <p:spPr>
          <a:xfrm>
            <a:off x="944201" y="5759972"/>
            <a:ext cx="10303598" cy="461625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20" name="웃는 얼굴[S] 19">
            <a:hlinkClick r:id="rId3" action="ppaction://hlinksldjump"/>
            <a:extLst>
              <a:ext uri="{FF2B5EF4-FFF2-40B4-BE49-F238E27FC236}">
                <a16:creationId xmlns:a16="http://schemas.microsoft.com/office/drawing/2014/main" id="{1ECDBF3E-DAFB-3210-3D51-B22A5D8A72D3}"/>
              </a:ext>
            </a:extLst>
          </p:cNvPr>
          <p:cNvSpPr/>
          <p:nvPr/>
        </p:nvSpPr>
        <p:spPr>
          <a:xfrm>
            <a:off x="175676" y="6292165"/>
            <a:ext cx="380340" cy="38521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783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 (Relational DBMS)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Primary Key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7AB15950-B61F-BC89-A79C-8AE87A8DC21C}"/>
              </a:ext>
            </a:extLst>
          </p:cNvPr>
          <p:cNvSpPr txBox="1"/>
          <p:nvPr/>
        </p:nvSpPr>
        <p:spPr>
          <a:xfrm>
            <a:off x="4832710" y="1694506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고려대학교 학생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0B4F2AC8-D6DD-4A8A-B359-3DE2F19F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84454"/>
              </p:ext>
            </p:extLst>
          </p:nvPr>
        </p:nvGraphicFramePr>
        <p:xfrm>
          <a:off x="1183782" y="2389477"/>
          <a:ext cx="10057716" cy="335796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14429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3469813561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2021120271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모나토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2020240067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미디어학부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2020120275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2017130027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백민기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국어국문학과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299102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2017120029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423294"/>
                  </a:ext>
                </a:extLst>
              </a:tr>
            </a:tbl>
          </a:graphicData>
        </a:graphic>
      </p:graphicFrame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9F16F30-A366-2308-ABE9-FCA32E0377A2}"/>
              </a:ext>
            </a:extLst>
          </p:cNvPr>
          <p:cNvSpPr/>
          <p:nvPr/>
        </p:nvSpPr>
        <p:spPr>
          <a:xfrm>
            <a:off x="1020555" y="2276050"/>
            <a:ext cx="5192085" cy="3591308"/>
          </a:xfrm>
          <a:prstGeom prst="roundRect">
            <a:avLst/>
          </a:prstGeom>
          <a:solidFill>
            <a:srgbClr val="02F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D7CCAA6-C972-7A7E-B733-F4D08A0A5D77}"/>
              </a:ext>
            </a:extLst>
          </p:cNvPr>
          <p:cNvSpPr/>
          <p:nvPr/>
        </p:nvSpPr>
        <p:spPr>
          <a:xfrm>
            <a:off x="8725129" y="2242439"/>
            <a:ext cx="2516369" cy="3591308"/>
          </a:xfrm>
          <a:prstGeom prst="roundRect">
            <a:avLst/>
          </a:prstGeom>
          <a:solidFill>
            <a:srgbClr val="02F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3214BA9-0C5D-4DB0-277B-EB4617B95A95}"/>
              </a:ext>
            </a:extLst>
          </p:cNvPr>
          <p:cNvSpPr/>
          <p:nvPr/>
        </p:nvSpPr>
        <p:spPr>
          <a:xfrm>
            <a:off x="6697175" y="2813205"/>
            <a:ext cx="1557233" cy="4774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282F2FC-6442-3538-7416-7F1CA9488744}"/>
              </a:ext>
            </a:extLst>
          </p:cNvPr>
          <p:cNvSpPr/>
          <p:nvPr/>
        </p:nvSpPr>
        <p:spPr>
          <a:xfrm>
            <a:off x="6683361" y="4003670"/>
            <a:ext cx="1557233" cy="4774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BFA654B-0384-E146-73B6-0DAE49787120}"/>
              </a:ext>
            </a:extLst>
          </p:cNvPr>
          <p:cNvSpPr/>
          <p:nvPr/>
        </p:nvSpPr>
        <p:spPr>
          <a:xfrm>
            <a:off x="6683360" y="5212756"/>
            <a:ext cx="1557233" cy="4774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Google Shape;96;p2">
            <a:extLst>
              <a:ext uri="{FF2B5EF4-FFF2-40B4-BE49-F238E27FC236}">
                <a16:creationId xmlns:a16="http://schemas.microsoft.com/office/drawing/2014/main" id="{93F00BF8-7E28-24E4-F51F-5271555F9C4F}"/>
              </a:ext>
            </a:extLst>
          </p:cNvPr>
          <p:cNvSpPr txBox="1"/>
          <p:nvPr/>
        </p:nvSpPr>
        <p:spPr>
          <a:xfrm>
            <a:off x="6028857" y="5885680"/>
            <a:ext cx="474537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구분할 수 있나요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200" b="1" strike="sngStrike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sz="1200" b="1" strike="sngStrike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할 수 있다고 하지 마세요</a:t>
            </a:r>
            <a:r>
              <a:rPr lang="en-US" altLang="ko-KR" sz="1200" b="1" strike="sngStrike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…)</a:t>
            </a:r>
            <a:endParaRPr lang="en-US" altLang="ko-KR" sz="2400" b="1" strike="sngStrike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20A520-6251-28DC-B313-D1191425693E}"/>
              </a:ext>
            </a:extLst>
          </p:cNvPr>
          <p:cNvSpPr/>
          <p:nvPr/>
        </p:nvSpPr>
        <p:spPr>
          <a:xfrm flipV="1">
            <a:off x="6028857" y="6327595"/>
            <a:ext cx="4487943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401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 (Relational DBMS)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Primary Key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7AB15950-B61F-BC89-A79C-8AE87A8DC21C}"/>
              </a:ext>
            </a:extLst>
          </p:cNvPr>
          <p:cNvSpPr txBox="1"/>
          <p:nvPr/>
        </p:nvSpPr>
        <p:spPr>
          <a:xfrm>
            <a:off x="4832710" y="1694506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고려대학교 학생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0B4F2AC8-D6DD-4A8A-B359-3DE2F19F455F}"/>
              </a:ext>
            </a:extLst>
          </p:cNvPr>
          <p:cNvGraphicFramePr>
            <a:graphicFrameLocks noGrp="1"/>
          </p:cNvGraphicFramePr>
          <p:nvPr/>
        </p:nvGraphicFramePr>
        <p:xfrm>
          <a:off x="1183782" y="2389477"/>
          <a:ext cx="10057716" cy="335796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14429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3469813561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2021120271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모나토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2020240067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미디어학부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2020120275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2017130027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백민기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국어국문학과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299102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2017120029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423294"/>
                  </a:ext>
                </a:extLst>
              </a:tr>
            </a:tbl>
          </a:graphicData>
        </a:graphic>
      </p:graphicFrame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9F16F30-A366-2308-ABE9-FCA32E0377A2}"/>
              </a:ext>
            </a:extLst>
          </p:cNvPr>
          <p:cNvSpPr/>
          <p:nvPr/>
        </p:nvSpPr>
        <p:spPr>
          <a:xfrm>
            <a:off x="3718787" y="2276050"/>
            <a:ext cx="7522711" cy="3591308"/>
          </a:xfrm>
          <a:prstGeom prst="roundRect">
            <a:avLst/>
          </a:prstGeom>
          <a:solidFill>
            <a:srgbClr val="02F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0EE06FFE-B191-422D-C317-E024E1C2D05C}"/>
              </a:ext>
            </a:extLst>
          </p:cNvPr>
          <p:cNvSpPr txBox="1"/>
          <p:nvPr/>
        </p:nvSpPr>
        <p:spPr>
          <a:xfrm>
            <a:off x="712276" y="1792205"/>
            <a:ext cx="300651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이제 구분할 수 있죠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?!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sz="2400" b="1" strike="sngStrike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00658-D57A-D46B-DFA6-BE52C644FACB}"/>
              </a:ext>
            </a:extLst>
          </p:cNvPr>
          <p:cNvSpPr/>
          <p:nvPr/>
        </p:nvSpPr>
        <p:spPr>
          <a:xfrm flipV="1">
            <a:off x="712276" y="2234119"/>
            <a:ext cx="300651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6043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 (Relational DBMS)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Primary Key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7AB15950-B61F-BC89-A79C-8AE87A8DC21C}"/>
              </a:ext>
            </a:extLst>
          </p:cNvPr>
          <p:cNvSpPr txBox="1"/>
          <p:nvPr/>
        </p:nvSpPr>
        <p:spPr>
          <a:xfrm>
            <a:off x="4832710" y="1004964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고려대학교 학생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0B4F2AC8-D6DD-4A8A-B359-3DE2F19F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581713"/>
              </p:ext>
            </p:extLst>
          </p:nvPr>
        </p:nvGraphicFramePr>
        <p:xfrm>
          <a:off x="1183782" y="1699935"/>
          <a:ext cx="10057716" cy="335796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14429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  <a:gridCol w="2514429">
                  <a:extLst>
                    <a:ext uri="{9D8B030D-6E8A-4147-A177-3AD203B41FA5}">
                      <a16:colId xmlns:a16="http://schemas.microsoft.com/office/drawing/2014/main" val="3469813561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2021120271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모나토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2020240067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미디어학부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2020120275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2017130027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백민기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국어국문학과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299102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2017120029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423294"/>
                  </a:ext>
                </a:extLst>
              </a:tr>
            </a:tbl>
          </a:graphicData>
        </a:graphic>
      </p:graphicFrame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A49A4BC-02A4-90A4-E58A-EEA4A41A2FD8}"/>
              </a:ext>
            </a:extLst>
          </p:cNvPr>
          <p:cNvSpPr/>
          <p:nvPr/>
        </p:nvSpPr>
        <p:spPr>
          <a:xfrm>
            <a:off x="1474694" y="1576266"/>
            <a:ext cx="1943063" cy="3655307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BAEC2E61-5856-CA74-F235-D61412B00322}"/>
              </a:ext>
            </a:extLst>
          </p:cNvPr>
          <p:cNvSpPr txBox="1"/>
          <p:nvPr/>
        </p:nvSpPr>
        <p:spPr>
          <a:xfrm>
            <a:off x="1489684" y="5404061"/>
            <a:ext cx="919851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Primary Key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테이블의 행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(tuple</a:t>
            </a:r>
            <a:r>
              <a:rPr lang="ko-KR" altLang="en-US" sz="2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튜플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을 고유하게 구분해주는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key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2" name="Google Shape;96;p2">
            <a:extLst>
              <a:ext uri="{FF2B5EF4-FFF2-40B4-BE49-F238E27FC236}">
                <a16:creationId xmlns:a16="http://schemas.microsoft.com/office/drawing/2014/main" id="{7EB59D75-9A1C-9FEB-0F6A-EFD1213C7199}"/>
              </a:ext>
            </a:extLst>
          </p:cNvPr>
          <p:cNvSpPr txBox="1"/>
          <p:nvPr/>
        </p:nvSpPr>
        <p:spPr>
          <a:xfrm>
            <a:off x="1489684" y="6039850"/>
            <a:ext cx="9198513" cy="63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각 테이블에는 하나의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PK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만 지정될 수 있지만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여러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attribute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어트리뷰트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‘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그룹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’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하나를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PK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지정하는 것은 가능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A424F0-7094-27DA-4C73-B7C92A2F571A}"/>
              </a:ext>
            </a:extLst>
          </p:cNvPr>
          <p:cNvSpPr/>
          <p:nvPr/>
        </p:nvSpPr>
        <p:spPr>
          <a:xfrm flipV="1">
            <a:off x="1499017" y="5823455"/>
            <a:ext cx="1867689" cy="96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865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 (Relational DBMS)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Foreign Key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7AB15950-B61F-BC89-A79C-8AE87A8DC21C}"/>
              </a:ext>
            </a:extLst>
          </p:cNvPr>
          <p:cNvSpPr txBox="1"/>
          <p:nvPr/>
        </p:nvSpPr>
        <p:spPr>
          <a:xfrm>
            <a:off x="4832710" y="1694506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고려대학교 학생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0B4F2AC8-D6DD-4A8A-B359-3DE2F19F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61882"/>
              </p:ext>
            </p:extLst>
          </p:nvPr>
        </p:nvGraphicFramePr>
        <p:xfrm>
          <a:off x="1963269" y="2389477"/>
          <a:ext cx="8381430" cy="335796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76286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1676286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1676286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  <a:gridCol w="1676286">
                  <a:extLst>
                    <a:ext uri="{9D8B030D-6E8A-4147-A177-3AD203B41FA5}">
                      <a16:colId xmlns:a16="http://schemas.microsoft.com/office/drawing/2014/main" val="1927699635"/>
                    </a:ext>
                  </a:extLst>
                </a:gridCol>
                <a:gridCol w="1676286">
                  <a:extLst>
                    <a:ext uri="{9D8B030D-6E8A-4147-A177-3AD203B41FA5}">
                      <a16:colId xmlns:a16="http://schemas.microsoft.com/office/drawing/2014/main" val="4255637423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 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2021120271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모나토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로지스틱관리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2020240067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미디어학부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김선희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2020120275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김중혁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2017130027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백민기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국어국문학과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김선희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299102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2017120029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벤처경영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백지예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423294"/>
                  </a:ext>
                </a:extLst>
              </a:tr>
            </a:tbl>
          </a:graphicData>
        </a:graphic>
      </p:graphicFrame>
      <p:sp>
        <p:nvSpPr>
          <p:cNvPr id="21" name="Google Shape;96;p2">
            <a:extLst>
              <a:ext uri="{FF2B5EF4-FFF2-40B4-BE49-F238E27FC236}">
                <a16:creationId xmlns:a16="http://schemas.microsoft.com/office/drawing/2014/main" id="{93F00BF8-7E28-24E4-F51F-5271555F9C4F}"/>
              </a:ext>
            </a:extLst>
          </p:cNvPr>
          <p:cNvSpPr txBox="1"/>
          <p:nvPr/>
        </p:nvSpPr>
        <p:spPr>
          <a:xfrm>
            <a:off x="6085292" y="811452"/>
            <a:ext cx="589088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이제 이 학생들이 듣는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‘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강의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’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도 추가한다면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20A520-6251-28DC-B313-D1191425693E}"/>
              </a:ext>
            </a:extLst>
          </p:cNvPr>
          <p:cNvSpPr/>
          <p:nvPr/>
        </p:nvSpPr>
        <p:spPr>
          <a:xfrm flipV="1">
            <a:off x="6085292" y="1253366"/>
            <a:ext cx="5768402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88180A3-3D39-D41D-5C83-D07FE9619DC6}"/>
              </a:ext>
            </a:extLst>
          </p:cNvPr>
          <p:cNvSpPr/>
          <p:nvPr/>
        </p:nvSpPr>
        <p:spPr>
          <a:xfrm>
            <a:off x="1993248" y="2389477"/>
            <a:ext cx="5008424" cy="3357961"/>
          </a:xfrm>
          <a:prstGeom prst="roundRect">
            <a:avLst/>
          </a:prstGeom>
          <a:noFill/>
          <a:ln w="76200">
            <a:solidFill>
              <a:srgbClr val="02F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9C30AFB-1940-5673-7632-F9925DBEEADA}"/>
              </a:ext>
            </a:extLst>
          </p:cNvPr>
          <p:cNvSpPr/>
          <p:nvPr/>
        </p:nvSpPr>
        <p:spPr>
          <a:xfrm>
            <a:off x="7000407" y="2363468"/>
            <a:ext cx="3343027" cy="3357961"/>
          </a:xfrm>
          <a:prstGeom prst="roundRect">
            <a:avLst/>
          </a:prstGeom>
          <a:noFill/>
          <a:ln w="76200">
            <a:solidFill>
              <a:srgbClr val="07F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7407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 (Relational DBMS)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Foreign Key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7AB15950-B61F-BC89-A79C-8AE87A8DC21C}"/>
              </a:ext>
            </a:extLst>
          </p:cNvPr>
          <p:cNvSpPr txBox="1"/>
          <p:nvPr/>
        </p:nvSpPr>
        <p:spPr>
          <a:xfrm>
            <a:off x="215828" y="2346388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고려대학교 학생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0B4F2AC8-D6DD-4A8A-B359-3DE2F19F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423487"/>
              </p:ext>
            </p:extLst>
          </p:nvPr>
        </p:nvGraphicFramePr>
        <p:xfrm>
          <a:off x="215828" y="3007778"/>
          <a:ext cx="5880172" cy="335796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70043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1117290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1573967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  <a:gridCol w="1718872">
                  <a:extLst>
                    <a:ext uri="{9D8B030D-6E8A-4147-A177-3AD203B41FA5}">
                      <a16:colId xmlns:a16="http://schemas.microsoft.com/office/drawing/2014/main" val="4255637423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수강 강의번호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2021120271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모나토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2020240067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미디어학부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2020120275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정지우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2017130027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백민기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국어국문학과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299102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2017120029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김지욱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경영학과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423294"/>
                  </a:ext>
                </a:extLst>
              </a:tr>
            </a:tbl>
          </a:graphicData>
        </a:graphic>
      </p:graphicFrame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6A498A09-1DE3-3398-5D9A-806E3C438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68631"/>
              </p:ext>
            </p:extLst>
          </p:nvPr>
        </p:nvGraphicFramePr>
        <p:xfrm>
          <a:off x="6947314" y="1750019"/>
          <a:ext cx="5028858" cy="276022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76286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  <a:gridCol w="1676286">
                  <a:extLst>
                    <a:ext uri="{9D8B030D-6E8A-4147-A177-3AD203B41FA5}">
                      <a16:colId xmlns:a16="http://schemas.microsoft.com/office/drawing/2014/main" val="1927699635"/>
                    </a:ext>
                  </a:extLst>
                </a:gridCol>
                <a:gridCol w="1676286">
                  <a:extLst>
                    <a:ext uri="{9D8B030D-6E8A-4147-A177-3AD203B41FA5}">
                      <a16:colId xmlns:a16="http://schemas.microsoft.com/office/drawing/2014/main" val="4255637423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강의번호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강의명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벤처경영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백지예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김중혁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자료구조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김선희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로지스틱관리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299102"/>
                  </a:ext>
                </a:extLst>
              </a:tr>
            </a:tbl>
          </a:graphicData>
        </a:graphic>
      </p:graphicFrame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6F76F00B-BA30-938A-58B5-B8B3754397D3}"/>
              </a:ext>
            </a:extLst>
          </p:cNvPr>
          <p:cNvSpPr txBox="1"/>
          <p:nvPr/>
        </p:nvSpPr>
        <p:spPr>
          <a:xfrm>
            <a:off x="9461743" y="1031541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고려대학교 강의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0AEC2A-7F78-9D90-AC7D-37E373585C73}"/>
              </a:ext>
            </a:extLst>
          </p:cNvPr>
          <p:cNvSpPr/>
          <p:nvPr/>
        </p:nvSpPr>
        <p:spPr>
          <a:xfrm>
            <a:off x="5409022" y="1124521"/>
            <a:ext cx="176400" cy="1868267"/>
          </a:xfrm>
          <a:prstGeom prst="rect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51FACF-A5E9-A6EB-56BA-CF1FA613A2A8}"/>
              </a:ext>
            </a:extLst>
          </p:cNvPr>
          <p:cNvSpPr/>
          <p:nvPr/>
        </p:nvSpPr>
        <p:spPr>
          <a:xfrm rot="5400000">
            <a:off x="6549132" y="-18631"/>
            <a:ext cx="165600" cy="2445823"/>
          </a:xfrm>
          <a:prstGeom prst="rect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5AB407F5-0E0C-4A14-E7F6-B3DA256BC201}"/>
              </a:ext>
            </a:extLst>
          </p:cNvPr>
          <p:cNvSpPr/>
          <p:nvPr/>
        </p:nvSpPr>
        <p:spPr>
          <a:xfrm>
            <a:off x="7587202" y="1121480"/>
            <a:ext cx="360000" cy="628539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46D12747-E9E1-DC3B-9DC3-2C54623DCF18}"/>
              </a:ext>
            </a:extLst>
          </p:cNvPr>
          <p:cNvSpPr txBox="1"/>
          <p:nvPr/>
        </p:nvSpPr>
        <p:spPr>
          <a:xfrm>
            <a:off x="6271546" y="5180966"/>
            <a:ext cx="919851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Foreign Key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DC5345-9B48-A7B5-AF4A-F50E5C29ACFB}"/>
              </a:ext>
            </a:extLst>
          </p:cNvPr>
          <p:cNvSpPr/>
          <p:nvPr/>
        </p:nvSpPr>
        <p:spPr>
          <a:xfrm flipV="1">
            <a:off x="6280879" y="5600360"/>
            <a:ext cx="1867689" cy="96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Google Shape;96;p2">
            <a:extLst>
              <a:ext uri="{FF2B5EF4-FFF2-40B4-BE49-F238E27FC236}">
                <a16:creationId xmlns:a16="http://schemas.microsoft.com/office/drawing/2014/main" id="{2FA6934D-9419-E4AF-E2BF-A6A27257D3FE}"/>
              </a:ext>
            </a:extLst>
          </p:cNvPr>
          <p:cNvSpPr txBox="1"/>
          <p:nvPr/>
        </p:nvSpPr>
        <p:spPr>
          <a:xfrm>
            <a:off x="6227556" y="5758363"/>
            <a:ext cx="5880173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참조 대상 테이블의 </a:t>
            </a:r>
            <a:r>
              <a:rPr lang="en-US" altLang="ko-KR" sz="19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tuple</a:t>
            </a:r>
            <a:r>
              <a:rPr lang="ko-KR" altLang="en-US" sz="19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튜플</a:t>
            </a:r>
            <a:r>
              <a:rPr lang="en-US" altLang="ko-KR" sz="19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(=</a:t>
            </a:r>
            <a:r>
              <a:rPr lang="ko-KR" altLang="en-US" sz="19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행</a:t>
            </a:r>
            <a:r>
              <a:rPr lang="en-US" altLang="ko-KR" sz="19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  <a:r>
              <a:rPr lang="ko-KR" altLang="en-US" sz="19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을 식별할 수 있는 </a:t>
            </a:r>
            <a:r>
              <a:rPr lang="en-US" altLang="ko-KR" sz="19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key</a:t>
            </a:r>
          </a:p>
        </p:txBody>
      </p:sp>
      <p:sp>
        <p:nvSpPr>
          <p:cNvPr id="25" name="Google Shape;96;p2">
            <a:extLst>
              <a:ext uri="{FF2B5EF4-FFF2-40B4-BE49-F238E27FC236}">
                <a16:creationId xmlns:a16="http://schemas.microsoft.com/office/drawing/2014/main" id="{FC0F915F-208D-0D04-B182-972485D712A9}"/>
              </a:ext>
            </a:extLst>
          </p:cNvPr>
          <p:cNvSpPr txBox="1"/>
          <p:nvPr/>
        </p:nvSpPr>
        <p:spPr>
          <a:xfrm>
            <a:off x="6227555" y="6147402"/>
            <a:ext cx="588017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학생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과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강의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테이블은 각각 존재하며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두 테이블 간에는 참조 관계가 있다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6" name="Google Shape;96;p2">
            <a:extLst>
              <a:ext uri="{FF2B5EF4-FFF2-40B4-BE49-F238E27FC236}">
                <a16:creationId xmlns:a16="http://schemas.microsoft.com/office/drawing/2014/main" id="{ED1F5B04-A168-EDCB-6A66-8DE3978F5228}"/>
              </a:ext>
            </a:extLst>
          </p:cNvPr>
          <p:cNvSpPr txBox="1"/>
          <p:nvPr/>
        </p:nvSpPr>
        <p:spPr>
          <a:xfrm>
            <a:off x="6302128" y="788355"/>
            <a:ext cx="708738" cy="3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9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참조</a:t>
            </a:r>
            <a:endParaRPr lang="en-US" altLang="ko-KR" sz="19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60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 (Relational DBMS)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Schema diagram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" name="표 9">
            <a:extLst>
              <a:ext uri="{FF2B5EF4-FFF2-40B4-BE49-F238E27FC236}">
                <a16:creationId xmlns:a16="http://schemas.microsoft.com/office/drawing/2014/main" id="{0B4F2AC8-D6DD-4A8A-B359-3DE2F19F4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968596"/>
              </p:ext>
            </p:extLst>
          </p:nvPr>
        </p:nvGraphicFramePr>
        <p:xfrm>
          <a:off x="544549" y="2274488"/>
          <a:ext cx="2393640" cy="295145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393640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</a:tblGrid>
              <a:tr h="319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고려대학교 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2585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u="sng" dirty="0"/>
                        <a:t>학번</a:t>
                      </a:r>
                      <a:endParaRPr lang="en-US" altLang="ko-KR" sz="2000" b="1" u="sng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이름</a:t>
                      </a:r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학과</a:t>
                      </a:r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수강강의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0AEC2A-7F78-9D90-AC7D-37E373585C73}"/>
              </a:ext>
            </a:extLst>
          </p:cNvPr>
          <p:cNvSpPr/>
          <p:nvPr/>
        </p:nvSpPr>
        <p:spPr>
          <a:xfrm rot="5400000">
            <a:off x="3000717" y="4424733"/>
            <a:ext cx="126000" cy="828000"/>
          </a:xfrm>
          <a:prstGeom prst="rect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5AB407F5-0E0C-4A14-E7F6-B3DA256BC201}"/>
              </a:ext>
            </a:extLst>
          </p:cNvPr>
          <p:cNvSpPr/>
          <p:nvPr/>
        </p:nvSpPr>
        <p:spPr>
          <a:xfrm rot="16200000">
            <a:off x="3946234" y="2663129"/>
            <a:ext cx="201282" cy="1330462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46D12747-E9E1-DC3B-9DC3-2C54623DCF18}"/>
              </a:ext>
            </a:extLst>
          </p:cNvPr>
          <p:cNvSpPr txBox="1"/>
          <p:nvPr/>
        </p:nvSpPr>
        <p:spPr>
          <a:xfrm>
            <a:off x="6903812" y="2388436"/>
            <a:ext cx="4189568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강의 번호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}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는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고려대학교 강의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}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테이블의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 </a:t>
            </a:r>
            <a:r>
              <a:rPr lang="en-US" altLang="ko-KR" sz="2400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Primary Key</a:t>
            </a:r>
            <a:r>
              <a:rPr lang="ko-KR" altLang="en-US" sz="2400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}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다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5" name="Google Shape;96;p2">
            <a:extLst>
              <a:ext uri="{FF2B5EF4-FFF2-40B4-BE49-F238E27FC236}">
                <a16:creationId xmlns:a16="http://schemas.microsoft.com/office/drawing/2014/main" id="{FC0F915F-208D-0D04-B182-972485D712A9}"/>
              </a:ext>
            </a:extLst>
          </p:cNvPr>
          <p:cNvSpPr txBox="1"/>
          <p:nvPr/>
        </p:nvSpPr>
        <p:spPr>
          <a:xfrm>
            <a:off x="7058167" y="1783913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858A02C6-BB3F-6805-55DB-8B0F7F583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199599"/>
              </p:ext>
            </p:extLst>
          </p:nvPr>
        </p:nvGraphicFramePr>
        <p:xfrm>
          <a:off x="4268652" y="2245537"/>
          <a:ext cx="2264066" cy="299539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64066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</a:tblGrid>
              <a:tr h="321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고려대학교 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26296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u="sng" dirty="0"/>
                        <a:t>강의 번호</a:t>
                      </a:r>
                      <a:endParaRPr lang="en-US" altLang="ko-KR" sz="2000" b="1" u="sng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 err="1"/>
                        <a:t>강의명</a:t>
                      </a:r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담당 교수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20A347C-56DF-07EC-56B5-7352A7492683}"/>
              </a:ext>
            </a:extLst>
          </p:cNvPr>
          <p:cNvSpPr/>
          <p:nvPr/>
        </p:nvSpPr>
        <p:spPr>
          <a:xfrm rot="10800000">
            <a:off x="3381643" y="3285380"/>
            <a:ext cx="126055" cy="1548000"/>
          </a:xfrm>
          <a:prstGeom prst="rect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7CE80EE5-6378-7605-83CD-CB11A2069322}"/>
              </a:ext>
            </a:extLst>
          </p:cNvPr>
          <p:cNvSpPr txBox="1"/>
          <p:nvPr/>
        </p:nvSpPr>
        <p:spPr>
          <a:xfrm>
            <a:off x="6903812" y="3809024"/>
            <a:ext cx="5065705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수강강의 번호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}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는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고려대학교 강의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}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테이블을 참조하는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 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고려대학교 학생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}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테이블의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Foreign</a:t>
            </a:r>
            <a:r>
              <a:rPr lang="ko-KR" altLang="en-US" sz="24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Key</a:t>
            </a:r>
            <a:r>
              <a:rPr lang="ko-KR" altLang="en-US" sz="24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}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다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70EC54B2-576B-57FA-0B12-A62A611BE463}"/>
              </a:ext>
            </a:extLst>
          </p:cNvPr>
          <p:cNvSpPr txBox="1"/>
          <p:nvPr/>
        </p:nvSpPr>
        <p:spPr>
          <a:xfrm>
            <a:off x="6903812" y="5504722"/>
            <a:ext cx="47435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일반적으로는 참조 대상이 되는 테이블의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Primary Key</a:t>
            </a:r>
            <a:r>
              <a:rPr lang="ko-KR" altLang="en-US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Foreign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Key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삼는 경우가 많다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884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 (Relational DBMS)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Schema diagram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46D12747-E9E1-DC3B-9DC3-2C54623DCF18}"/>
              </a:ext>
            </a:extLst>
          </p:cNvPr>
          <p:cNvSpPr txBox="1"/>
          <p:nvPr/>
        </p:nvSpPr>
        <p:spPr>
          <a:xfrm>
            <a:off x="3066338" y="5868481"/>
            <a:ext cx="562796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실제 대학교 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Schema diagram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스키마 다이어그램 예시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DBB266-DCBF-049C-3272-803B5A940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838" y="1777291"/>
            <a:ext cx="6336323" cy="406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37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개념 적용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블로그를 </a:t>
            </a:r>
            <a:r>
              <a:rPr lang="ko-KR" altLang="en-US" sz="16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만드려면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표 9">
            <a:extLst>
              <a:ext uri="{FF2B5EF4-FFF2-40B4-BE49-F238E27FC236}">
                <a16:creationId xmlns:a16="http://schemas.microsoft.com/office/drawing/2014/main" id="{4CFA5E7C-4D75-15A9-A510-8F75FC0A2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223551"/>
              </p:ext>
            </p:extLst>
          </p:nvPr>
        </p:nvGraphicFramePr>
        <p:xfrm>
          <a:off x="484781" y="2727826"/>
          <a:ext cx="5008500" cy="216249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52125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1927699635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작성자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article_1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user_1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article_2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user_2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article_3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user_3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</a:tbl>
          </a:graphicData>
        </a:graphic>
      </p:graphicFrame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91203E89-C6F0-9730-98BB-19E9F9E19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033426"/>
              </p:ext>
            </p:extLst>
          </p:nvPr>
        </p:nvGraphicFramePr>
        <p:xfrm>
          <a:off x="5829299" y="633287"/>
          <a:ext cx="5877920" cy="216249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69480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1469480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1469480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  <a:gridCol w="1469480">
                  <a:extLst>
                    <a:ext uri="{9D8B030D-6E8A-4147-A177-3AD203B41FA5}">
                      <a16:colId xmlns:a16="http://schemas.microsoft.com/office/drawing/2014/main" val="1927699635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댓글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글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작성자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comment_1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응원해요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post_1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user_3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comment_2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post_2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user_3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comment_3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 </a:t>
                      </a:r>
                      <a:r>
                        <a:rPr lang="ko-KR" altLang="en-US" dirty="0" err="1"/>
                        <a:t>배고파요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post_3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user_3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</a:tbl>
          </a:graphicData>
        </a:graphic>
      </p:graphicFrame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F5DE2562-9B57-F4A1-8401-9B3F1BBE1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020994"/>
              </p:ext>
            </p:extLst>
          </p:nvPr>
        </p:nvGraphicFramePr>
        <p:xfrm>
          <a:off x="7533455" y="3748080"/>
          <a:ext cx="2504250" cy="216249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52125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유저 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user_1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모나똥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user_2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보노보노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user_3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</a:tbl>
          </a:graphicData>
        </a:graphic>
      </p:graphicFrame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9355FE19-A689-5917-7EC2-B7B712A77EED}"/>
              </a:ext>
            </a:extLst>
          </p:cNvPr>
          <p:cNvSpPr txBox="1"/>
          <p:nvPr/>
        </p:nvSpPr>
        <p:spPr>
          <a:xfrm>
            <a:off x="2143232" y="5119085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글 테이블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40B0DA6F-513E-DBF1-A560-1451F70851B6}"/>
              </a:ext>
            </a:extLst>
          </p:cNvPr>
          <p:cNvSpPr txBox="1"/>
          <p:nvPr/>
        </p:nvSpPr>
        <p:spPr>
          <a:xfrm>
            <a:off x="7782032" y="6042536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유저 테이블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D6B5ED68-B046-115C-FD6E-8A7AD6133631}"/>
              </a:ext>
            </a:extLst>
          </p:cNvPr>
          <p:cNvSpPr txBox="1"/>
          <p:nvPr/>
        </p:nvSpPr>
        <p:spPr>
          <a:xfrm>
            <a:off x="7900019" y="2842180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댓글 테이블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1334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6D90AD6E-586E-1644-942C-54BD8A77F8D4}"/>
              </a:ext>
            </a:extLst>
          </p:cNvPr>
          <p:cNvSpPr txBox="1"/>
          <p:nvPr/>
        </p:nvSpPr>
        <p:spPr>
          <a:xfrm>
            <a:off x="2714625" y="3013522"/>
            <a:ext cx="6762750" cy="83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 err="1">
                <a:solidFill>
                  <a:schemeClr val="bg2">
                    <a:lumMod val="2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스몰톡</a:t>
            </a: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HGGGothicssi 99g" panose="02020603020101020101" pitchFamily="18" charset="-127"/>
                <a:ea typeface="HGGGothicssi 99g" panose="02020603020101020101" pitchFamily="18" charset="-127"/>
                <a:cs typeface="Arial"/>
                <a:sym typeface="Arial"/>
              </a:rPr>
              <a:t> 🥰</a:t>
            </a:r>
            <a:endParaRPr dirty="0">
              <a:solidFill>
                <a:schemeClr val="bg2">
                  <a:lumMod val="25000"/>
                </a:schemeClr>
              </a:solidFill>
              <a:latin typeface="HGGGothicssi 99g" panose="02020603020101020101" pitchFamily="18" charset="-127"/>
              <a:ea typeface="HGGGothicssi 99g" panose="02020603020101020101" pitchFamily="18" charset="-127"/>
            </a:endParaRPr>
          </a:p>
        </p:txBody>
      </p:sp>
      <p:sp>
        <p:nvSpPr>
          <p:cNvPr id="9" name="Google Shape;97;p2">
            <a:extLst>
              <a:ext uri="{FF2B5EF4-FFF2-40B4-BE49-F238E27FC236}">
                <a16:creationId xmlns:a16="http://schemas.microsoft.com/office/drawing/2014/main" id="{7FC17F29-CD0E-0246-BD2F-65FE38262A6C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1;p3">
            <a:extLst>
              <a:ext uri="{FF2B5EF4-FFF2-40B4-BE49-F238E27FC236}">
                <a16:creationId xmlns:a16="http://schemas.microsoft.com/office/drawing/2014/main" id="{55200ADB-CE31-524C-BACE-188ACA52D39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4;p1">
            <a:extLst>
              <a:ext uri="{FF2B5EF4-FFF2-40B4-BE49-F238E27FC236}">
                <a16:creationId xmlns:a16="http://schemas.microsoft.com/office/drawing/2014/main" id="{B87B90F1-7EEF-3044-AD1E-5662817E16F6}"/>
              </a:ext>
            </a:extLst>
          </p:cNvPr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D3E7E078-28EA-0B16-2523-E663429D87BB}"/>
              </a:ext>
            </a:extLst>
          </p:cNvPr>
          <p:cNvSpPr txBox="1"/>
          <p:nvPr/>
        </p:nvSpPr>
        <p:spPr>
          <a:xfrm>
            <a:off x="4875411" y="4666696"/>
            <a:ext cx="920392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개구리의 아침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 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작년 담당하셨던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 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넥앨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중짜</a:t>
            </a:r>
            <a:r>
              <a:rPr 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  <a:endParaRPr lang="en-US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6984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6D90AD6E-586E-1644-942C-54BD8A77F8D4}"/>
              </a:ext>
            </a:extLst>
          </p:cNvPr>
          <p:cNvSpPr txBox="1"/>
          <p:nvPr/>
        </p:nvSpPr>
        <p:spPr>
          <a:xfrm>
            <a:off x="3433812" y="3013522"/>
            <a:ext cx="5324376" cy="83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🥺 </a:t>
            </a:r>
            <a:r>
              <a:rPr kumimoji="1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드디어 실습 </a:t>
            </a:r>
            <a:r>
              <a:rPr kumimoji="1" lang="en-US" altLang="ko-KR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.</a:t>
            </a:r>
            <a:r>
              <a:rPr kumimoji="1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 </a:t>
            </a:r>
            <a:r>
              <a:rPr kumimoji="1" lang="en-US" altLang="ko-KR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.</a:t>
            </a:r>
            <a:r>
              <a:rPr kumimoji="1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 </a:t>
            </a:r>
            <a:r>
              <a:rPr kumimoji="1" lang="en-US" altLang="ko-KR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.</a:t>
            </a:r>
            <a:endParaRPr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" name="Google Shape;97;p2">
            <a:extLst>
              <a:ext uri="{FF2B5EF4-FFF2-40B4-BE49-F238E27FC236}">
                <a16:creationId xmlns:a16="http://schemas.microsoft.com/office/drawing/2014/main" id="{7FC17F29-CD0E-0246-BD2F-65FE38262A6C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1;p3">
            <a:extLst>
              <a:ext uri="{FF2B5EF4-FFF2-40B4-BE49-F238E27FC236}">
                <a16:creationId xmlns:a16="http://schemas.microsoft.com/office/drawing/2014/main" id="{55200ADB-CE31-524C-BACE-188ACA52D39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4;p1">
            <a:extLst>
              <a:ext uri="{FF2B5EF4-FFF2-40B4-BE49-F238E27FC236}">
                <a16:creationId xmlns:a16="http://schemas.microsoft.com/office/drawing/2014/main" id="{BE0F9644-DC8D-904E-907E-B0CD83F82DC6}"/>
              </a:ext>
            </a:extLst>
          </p:cNvPr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5163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CRUD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CRUD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소개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ore Data 사용해 CRUD 구현하기">
            <a:extLst>
              <a:ext uri="{FF2B5EF4-FFF2-40B4-BE49-F238E27FC236}">
                <a16:creationId xmlns:a16="http://schemas.microsoft.com/office/drawing/2014/main" id="{D6029F69-D672-9FB6-5FED-34685360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" y="2007178"/>
            <a:ext cx="6537197" cy="345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0D5744F-0963-2F14-F7FF-8010779AB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176" y="2377159"/>
            <a:ext cx="5513996" cy="296789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15524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CRUD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ORM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소개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20BEB6-CF1E-AD76-1EF0-FAE82D06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921" y="1100818"/>
            <a:ext cx="7772400" cy="3608949"/>
          </a:xfrm>
          <a:prstGeom prst="rect">
            <a:avLst/>
          </a:prstGeom>
        </p:spPr>
      </p:pic>
      <p:sp>
        <p:nvSpPr>
          <p:cNvPr id="4" name="Google Shape;96;p2">
            <a:extLst>
              <a:ext uri="{FF2B5EF4-FFF2-40B4-BE49-F238E27FC236}">
                <a16:creationId xmlns:a16="http://schemas.microsoft.com/office/drawing/2014/main" id="{C06872CC-E543-C41A-7D54-B6909D98C4E3}"/>
              </a:ext>
            </a:extLst>
          </p:cNvPr>
          <p:cNvSpPr txBox="1"/>
          <p:nvPr/>
        </p:nvSpPr>
        <p:spPr>
          <a:xfrm>
            <a:off x="651273" y="5194408"/>
            <a:ext cx="4917384" cy="707846"/>
          </a:xfrm>
          <a:prstGeom prst="rect">
            <a:avLst/>
          </a:prstGeom>
          <a:noFill/>
          <a:ln w="38100">
            <a:solidFill>
              <a:srgbClr val="00F4C5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RDBMS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에서는 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SQL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이라는 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데이터 조작 언어</a:t>
            </a:r>
            <a:r>
              <a:rPr lang="en-US" altLang="ko-KR" sz="20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’</a:t>
            </a:r>
            <a:r>
              <a:rPr lang="ko-KR" altLang="en-US" sz="20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기반으로 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CRUD</a:t>
            </a:r>
            <a:r>
              <a:rPr lang="ko-KR" altLang="en-US" sz="20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수행  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2BC8CCD1-97C8-5578-6956-D633A489B9E0}"/>
              </a:ext>
            </a:extLst>
          </p:cNvPr>
          <p:cNvSpPr txBox="1"/>
          <p:nvPr/>
        </p:nvSpPr>
        <p:spPr>
          <a:xfrm>
            <a:off x="6096000" y="5185073"/>
            <a:ext cx="5732206" cy="101562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Django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는 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‘</a:t>
            </a:r>
            <a:r>
              <a:rPr lang="ko-KR" altLang="en-US" sz="20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파이썬 문법</a:t>
            </a:r>
            <a:r>
              <a:rPr lang="en-US" altLang="ko-KR" sz="2000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’</a:t>
            </a:r>
            <a:r>
              <a:rPr lang="ko-KR" altLang="en-US" sz="20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으로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데이터를 쉽게 조작할 수 있도록 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ORM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을 제공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7" name="웃는 얼굴[S] 6">
            <a:hlinkClick r:id="rId4" action="ppaction://hlinksldjump"/>
            <a:extLst>
              <a:ext uri="{FF2B5EF4-FFF2-40B4-BE49-F238E27FC236}">
                <a16:creationId xmlns:a16="http://schemas.microsoft.com/office/drawing/2014/main" id="{A21FAB37-08DF-5DA5-60D0-FFE18B726F82}"/>
              </a:ext>
            </a:extLst>
          </p:cNvPr>
          <p:cNvSpPr/>
          <p:nvPr/>
        </p:nvSpPr>
        <p:spPr>
          <a:xfrm>
            <a:off x="175676" y="6292165"/>
            <a:ext cx="380340" cy="38521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3810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 목표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오늘의 미션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Core Data 사용해 CRUD 구현하기">
            <a:extLst>
              <a:ext uri="{FF2B5EF4-FFF2-40B4-BE49-F238E27FC236}">
                <a16:creationId xmlns:a16="http://schemas.microsoft.com/office/drawing/2014/main" id="{84E6C425-21E7-A56D-6630-F72D2E60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16" y="1992806"/>
            <a:ext cx="6537197" cy="345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D437669-8115-3D65-BCE0-DFBBD25826DD}"/>
              </a:ext>
            </a:extLst>
          </p:cNvPr>
          <p:cNvSpPr/>
          <p:nvPr/>
        </p:nvSpPr>
        <p:spPr>
          <a:xfrm>
            <a:off x="3537283" y="2227087"/>
            <a:ext cx="1419727" cy="3357961"/>
          </a:xfrm>
          <a:prstGeom prst="roundRect">
            <a:avLst/>
          </a:prstGeom>
          <a:noFill/>
          <a:ln w="76200">
            <a:solidFill>
              <a:srgbClr val="02F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E7C8EFA-B09F-A6F2-E333-7D12B2AA3C1E}"/>
              </a:ext>
            </a:extLst>
          </p:cNvPr>
          <p:cNvSpPr/>
          <p:nvPr/>
        </p:nvSpPr>
        <p:spPr>
          <a:xfrm>
            <a:off x="5070577" y="2227087"/>
            <a:ext cx="1073549" cy="3357961"/>
          </a:xfrm>
          <a:prstGeom prst="roundRect">
            <a:avLst/>
          </a:prstGeom>
          <a:noFill/>
          <a:ln w="76200">
            <a:solidFill>
              <a:srgbClr val="07F4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4911C2FF-59F5-015F-D4F2-B2F499844761}"/>
              </a:ext>
            </a:extLst>
          </p:cNvPr>
          <p:cNvSpPr txBox="1"/>
          <p:nvPr/>
        </p:nvSpPr>
        <p:spPr>
          <a:xfrm>
            <a:off x="2923542" y="5682949"/>
            <a:ext cx="264720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✅새로운 글을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02FB02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작성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하는 기능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0" name="Google Shape;96;p2">
            <a:extLst>
              <a:ext uri="{FF2B5EF4-FFF2-40B4-BE49-F238E27FC236}">
                <a16:creationId xmlns:a16="http://schemas.microsoft.com/office/drawing/2014/main" id="{F138DDC6-9237-7497-C244-DF5D7EE9DBB3}"/>
              </a:ext>
            </a:extLst>
          </p:cNvPr>
          <p:cNvSpPr txBox="1"/>
          <p:nvPr/>
        </p:nvSpPr>
        <p:spPr>
          <a:xfrm>
            <a:off x="4957010" y="1099435"/>
            <a:ext cx="324852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글을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rgbClr val="00F4C5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읽을 수 있는 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기능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3934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프로젝트 세팅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장고 준비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FFA79C9E-1909-7F01-1AE0-CC665ACC4527}"/>
              </a:ext>
            </a:extLst>
          </p:cNvPr>
          <p:cNvSpPr txBox="1"/>
          <p:nvPr/>
        </p:nvSpPr>
        <p:spPr>
          <a:xfrm>
            <a:off x="1304265" y="2297147"/>
            <a:ext cx="9638250" cy="406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</a:t>
            </a:r>
            <a:r>
              <a:rPr lang="en-US" altLang="ko-KR" sz="24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mkdir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session8			</a:t>
            </a:r>
            <a:r>
              <a:rPr lang="en-US" altLang="ko-KR" sz="2400" dirty="0"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ko-KR" altLang="en-US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작업할 폴더 생성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</a:t>
            </a:r>
            <a:r>
              <a:rPr lang="ko-KR" altLang="en-US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영문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!)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cd session8				</a:t>
            </a:r>
            <a:r>
              <a:rPr lang="en-US" altLang="ko-KR" sz="2400" dirty="0"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ko-KR" altLang="en-US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해당 폴더로 이동</a:t>
            </a:r>
            <a:endParaRPr lang="ko-KR" altLang="en-US" sz="2000" dirty="0"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</a:t>
            </a:r>
            <a:r>
              <a:rPr lang="en-US" altLang="ko-KR" sz="24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pipenv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shell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</a:t>
            </a:r>
            <a:r>
              <a:rPr lang="ko-KR" altLang="en-US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en-US" altLang="ko-KR" sz="2000" dirty="0" err="1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pipenv</a:t>
            </a:r>
            <a:r>
              <a:rPr lang="ko-KR" altLang="en-US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로</a:t>
            </a:r>
            <a:r>
              <a:rPr lang="ko-KR" altLang="en-US" sz="2000" dirty="0">
                <a:solidFill>
                  <a:srgbClr val="7C7C7C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가상환경 생성</a:t>
            </a:r>
            <a:br>
              <a:rPr lang="ko-KR" altLang="en-US" sz="2400" b="1" dirty="0">
                <a:solidFill>
                  <a:srgbClr val="7C7C7C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</a:t>
            </a:r>
            <a:r>
              <a:rPr lang="en-US" altLang="ko-KR" sz="24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pipenv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install </a:t>
            </a:r>
            <a:r>
              <a:rPr lang="en-US" altLang="ko-KR" sz="24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django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</a:t>
            </a:r>
            <a:r>
              <a:rPr lang="ko-KR" altLang="en-US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en-US" altLang="ko-KR" sz="2000" dirty="0" err="1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pipenv</a:t>
            </a:r>
            <a:r>
              <a:rPr lang="ko-KR" altLang="en-US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로</a:t>
            </a:r>
            <a:r>
              <a:rPr lang="ko-KR" altLang="en-US" sz="2000" dirty="0">
                <a:solidFill>
                  <a:srgbClr val="7C7C7C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가상환경 내에 </a:t>
            </a:r>
            <a:r>
              <a:rPr lang="en-US" altLang="ko-KR" sz="2000" dirty="0">
                <a:solidFill>
                  <a:srgbClr val="7C7C7C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Django </a:t>
            </a:r>
            <a:r>
              <a:rPr lang="ko-KR" altLang="en-US" sz="2000" dirty="0" err="1">
                <a:solidFill>
                  <a:srgbClr val="7C7C7C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패키치</a:t>
            </a:r>
            <a:r>
              <a:rPr lang="ko-KR" altLang="en-US" sz="2000" dirty="0">
                <a:solidFill>
                  <a:srgbClr val="7C7C7C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설치</a:t>
            </a:r>
            <a:endParaRPr lang="en-US" altLang="ko-KR" sz="2000" dirty="0">
              <a:solidFill>
                <a:srgbClr val="7C7C7C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 $ </a:t>
            </a:r>
            <a:r>
              <a:rPr lang="en-US" altLang="ko-KR" sz="24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django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-admin ––version)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ko-KR" altLang="en-US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장고가 잘 설치되었는지 확인</a:t>
            </a:r>
            <a:endParaRPr lang="en-US" altLang="ko-KR" dirty="0">
              <a:solidFill>
                <a:srgbClr val="7C7C7C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en-US" altLang="ko-KR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					</a:t>
            </a:r>
            <a:r>
              <a:rPr lang="ko-KR" altLang="en-US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  </a:t>
            </a:r>
            <a:r>
              <a:rPr lang="en-US" altLang="ko-KR" dirty="0">
                <a:solidFill>
                  <a:srgbClr val="7C7C7C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(</a:t>
            </a:r>
            <a:r>
              <a:rPr lang="ko-KR" altLang="en-US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버전 정보가 잘 뜨면 잘 설치 된 것</a:t>
            </a:r>
            <a:r>
              <a:rPr lang="en-US" altLang="ko-KR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!)</a:t>
            </a:r>
            <a:r>
              <a:rPr lang="ko-KR" altLang="en-US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 </a:t>
            </a:r>
            <a:endParaRPr lang="en-US" altLang="ko-KR" dirty="0">
              <a:solidFill>
                <a:srgbClr val="7C7C7C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FD0C46D-B027-28E0-E4F3-29684C0EE744}"/>
              </a:ext>
            </a:extLst>
          </p:cNvPr>
          <p:cNvSpPr/>
          <p:nvPr/>
        </p:nvSpPr>
        <p:spPr>
          <a:xfrm>
            <a:off x="1285977" y="1678381"/>
            <a:ext cx="8969852" cy="454836"/>
          </a:xfrm>
          <a:prstGeom prst="roundRect">
            <a:avLst>
              <a:gd name="adj" fmla="val 516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지난 세션에서 배웠던 가상환경을 </a:t>
            </a:r>
            <a:r>
              <a:rPr kumimoji="1" lang="ko-KR" altLang="en-US" dirty="0" err="1">
                <a:latin typeface="Binggrae Melona" panose="020B0803000000000000" pitchFamily="34" charset="-127"/>
                <a:ea typeface="Binggrae Melona" panose="020B0803000000000000" pitchFamily="34" charset="-127"/>
              </a:rPr>
              <a:t>세팅해봅시당</a:t>
            </a:r>
            <a:endParaRPr kumimoji="1" lang="ko-KR" altLang="en-US"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5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프로젝트 세팅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장고 프로젝트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앱 생성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FFA79C9E-1909-7F01-1AE0-CC665ACC4527}"/>
              </a:ext>
            </a:extLst>
          </p:cNvPr>
          <p:cNvSpPr txBox="1"/>
          <p:nvPr/>
        </p:nvSpPr>
        <p:spPr>
          <a:xfrm>
            <a:off x="215875" y="2557558"/>
            <a:ext cx="963825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</a:t>
            </a:r>
            <a:r>
              <a:rPr lang="en-US" altLang="ko-KR" sz="24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django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-admin </a:t>
            </a:r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startproject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blogProject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ko-KR" altLang="en-US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장고 프로젝트 생성</a:t>
            </a:r>
            <a:endParaRPr lang="en-US" altLang="ko-KR" sz="2000" dirty="0">
              <a:solidFill>
                <a:srgbClr val="7C7C7C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cd </a:t>
            </a:r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blogProject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	    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ko-KR" altLang="en-US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프로젝트 폴더로 이동</a:t>
            </a:r>
            <a:endParaRPr lang="ko-KR" altLang="en-US" sz="2000" dirty="0"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 </a:t>
            </a:r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manage.py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startapp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blogApp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</a:t>
            </a:r>
            <a:r>
              <a:rPr lang="en-US" altLang="ko-KR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–</a:t>
            </a:r>
            <a:r>
              <a:rPr lang="ko-KR" altLang="en-US" sz="2000" dirty="0">
                <a:solidFill>
                  <a:srgbClr val="7C7C7C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장고 앱 </a:t>
            </a:r>
            <a:r>
              <a:rPr lang="ko-KR" altLang="en-US" sz="2000" dirty="0">
                <a:solidFill>
                  <a:srgbClr val="7C7C7C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생성</a:t>
            </a:r>
            <a:br>
              <a:rPr lang="ko-KR" altLang="en-US" sz="2400" b="1" dirty="0">
                <a:solidFill>
                  <a:srgbClr val="7C7C7C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2400" b="1" dirty="0" err="1">
                <a:solidFill>
                  <a:srgbClr val="7C7C7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settings.py</a:t>
            </a:r>
            <a:r>
              <a:rPr lang="ko-KR" altLang="en-US" sz="2400" b="1" dirty="0">
                <a:solidFill>
                  <a:srgbClr val="7C7C7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sz="2400" b="1" dirty="0">
                <a:solidFill>
                  <a:srgbClr val="7C7C7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INSTALLED_APPS</a:t>
            </a:r>
            <a:r>
              <a:rPr lang="ko-KR" altLang="en-US" sz="2400" b="1" dirty="0">
                <a:solidFill>
                  <a:srgbClr val="7C7C7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</a:t>
            </a:r>
            <a:r>
              <a:rPr lang="en-US" altLang="ko-KR" sz="2400" b="1" dirty="0" err="1">
                <a:solidFill>
                  <a:srgbClr val="7C7C7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blogApp</a:t>
            </a:r>
            <a:r>
              <a:rPr lang="en-US" altLang="ko-KR" sz="2400" b="1" dirty="0">
                <a:solidFill>
                  <a:srgbClr val="7C7C7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b="1" dirty="0">
                <a:solidFill>
                  <a:srgbClr val="7C7C7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</a:t>
            </a:r>
            <a:endParaRPr lang="en-US" altLang="ko-KR" dirty="0">
              <a:solidFill>
                <a:srgbClr val="7C7C7C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FD0C46D-B027-28E0-E4F3-29684C0EE744}"/>
              </a:ext>
            </a:extLst>
          </p:cNvPr>
          <p:cNvSpPr/>
          <p:nvPr/>
        </p:nvSpPr>
        <p:spPr>
          <a:xfrm>
            <a:off x="197587" y="1938792"/>
            <a:ext cx="8969852" cy="454836"/>
          </a:xfrm>
          <a:prstGeom prst="roundRect">
            <a:avLst>
              <a:gd name="adj" fmla="val 516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지난 세션에서 배웠던 장고 프로젝트를 </a:t>
            </a:r>
            <a:r>
              <a:rPr kumimoji="1" lang="ko-KR" altLang="en-US" dirty="0" err="1">
                <a:latin typeface="Binggrae Melona" panose="020B0803000000000000" pitchFamily="34" charset="-127"/>
                <a:ea typeface="Binggrae Melona" panose="020B0803000000000000" pitchFamily="34" charset="-127"/>
              </a:rPr>
              <a:t>세팅해봅시당</a:t>
            </a:r>
            <a:endParaRPr kumimoji="1" lang="ko-KR" altLang="en-US"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8178B6-F6AD-FB2D-1838-7670FD56E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037" y="360642"/>
            <a:ext cx="2235200" cy="3505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E61AC0-60E7-DC24-B5DA-3A0FC604F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102" y="3945106"/>
            <a:ext cx="2625069" cy="2382755"/>
          </a:xfrm>
          <a:prstGeom prst="rect">
            <a:avLst/>
          </a:prstGeom>
        </p:spPr>
      </p:pic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FF384DF3-EE7E-7F3B-4A1C-597D5BA7A549}"/>
              </a:ext>
            </a:extLst>
          </p:cNvPr>
          <p:cNvSpPr/>
          <p:nvPr/>
        </p:nvSpPr>
        <p:spPr>
          <a:xfrm rot="17858367">
            <a:off x="9462328" y="1156322"/>
            <a:ext cx="201282" cy="1330462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Google Shape;122;p3">
            <a:extLst>
              <a:ext uri="{FF2B5EF4-FFF2-40B4-BE49-F238E27FC236}">
                <a16:creationId xmlns:a16="http://schemas.microsoft.com/office/drawing/2014/main" id="{D55DF607-4453-0E9B-7FEA-EA256F9849A6}"/>
              </a:ext>
            </a:extLst>
          </p:cNvPr>
          <p:cNvSpPr txBox="1"/>
          <p:nvPr/>
        </p:nvSpPr>
        <p:spPr>
          <a:xfrm>
            <a:off x="6463794" y="1008143"/>
            <a:ext cx="301760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settings.py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여기있습니당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54E28B79-D2EB-1021-B5FA-A837293DFFDD}"/>
              </a:ext>
            </a:extLst>
          </p:cNvPr>
          <p:cNvSpPr/>
          <p:nvPr/>
        </p:nvSpPr>
        <p:spPr>
          <a:xfrm rot="14126034">
            <a:off x="9240523" y="5820693"/>
            <a:ext cx="143197" cy="836789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Google Shape;122;p3">
            <a:extLst>
              <a:ext uri="{FF2B5EF4-FFF2-40B4-BE49-F238E27FC236}">
                <a16:creationId xmlns:a16="http://schemas.microsoft.com/office/drawing/2014/main" id="{DBB4B001-323B-8B4F-B68F-29F8B85FCBFD}"/>
              </a:ext>
            </a:extLst>
          </p:cNvPr>
          <p:cNvSpPr txBox="1"/>
          <p:nvPr/>
        </p:nvSpPr>
        <p:spPr>
          <a:xfrm>
            <a:off x="6836520" y="6108499"/>
            <a:ext cx="301760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이렇게 추가해주세요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20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프로젝트 세팅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생성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관리자 계정 생성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FFA79C9E-1909-7F01-1AE0-CC665ACC4527}"/>
              </a:ext>
            </a:extLst>
          </p:cNvPr>
          <p:cNvSpPr txBox="1"/>
          <p:nvPr/>
        </p:nvSpPr>
        <p:spPr>
          <a:xfrm>
            <a:off x="215875" y="2997825"/>
            <a:ext cx="963825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python </a:t>
            </a:r>
            <a:r>
              <a:rPr lang="en-US" altLang="ko-KR" sz="24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manage.py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makemigrations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</a:t>
            </a:r>
            <a:r>
              <a:rPr lang="en-US" altLang="ko-KR" sz="2000" b="1" dirty="0">
                <a:solidFill>
                  <a:schemeClr val="accent2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#</a:t>
            </a:r>
            <a:r>
              <a:rPr lang="en-US" altLang="ko-KR" sz="2000" b="1" dirty="0">
                <a:solidFill>
                  <a:schemeClr val="accent2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DB</a:t>
            </a:r>
            <a:r>
              <a:rPr lang="ko-KR" altLang="en-US" sz="2000" b="1" dirty="0">
                <a:solidFill>
                  <a:schemeClr val="accent2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반영</a:t>
            </a:r>
            <a:endParaRPr lang="en-US" altLang="ko-KR" sz="2000" b="1" dirty="0">
              <a:solidFill>
                <a:schemeClr val="accent2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 </a:t>
            </a:r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manage.py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migrate</a:t>
            </a: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  </a:t>
            </a:r>
            <a:r>
              <a:rPr lang="en-US" altLang="ko-KR" sz="2000" b="1" dirty="0">
                <a:solidFill>
                  <a:schemeClr val="accent2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#DB</a:t>
            </a:r>
            <a:r>
              <a:rPr lang="ko-KR" altLang="en-US" sz="2000" b="1" dirty="0">
                <a:solidFill>
                  <a:schemeClr val="accent2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반영</a:t>
            </a:r>
            <a:endParaRPr lang="ko-KR" altLang="en-US" sz="2000" b="1" dirty="0">
              <a:solidFill>
                <a:schemeClr val="accent2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 </a:t>
            </a:r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manage.py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createsuperuser</a:t>
            </a:r>
            <a:r>
              <a:rPr lang="en-US" altLang="ko-KR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</a:t>
            </a:r>
            <a:r>
              <a:rPr lang="ko-KR" altLang="en-US" sz="2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800" b="1" dirty="0">
                <a:solidFill>
                  <a:schemeClr val="accent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#</a:t>
            </a:r>
            <a:r>
              <a:rPr lang="ko-KR" altLang="en-US" sz="1800" b="1" dirty="0">
                <a:solidFill>
                  <a:schemeClr val="accent1"/>
                </a:solidFill>
                <a:effectLst/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관리자 계정 생성</a:t>
            </a:r>
            <a:endParaRPr lang="en-US" altLang="ko-KR" b="1" dirty="0">
              <a:solidFill>
                <a:schemeClr val="accent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FD0C46D-B027-28E0-E4F3-29684C0EE744}"/>
              </a:ext>
            </a:extLst>
          </p:cNvPr>
          <p:cNvSpPr/>
          <p:nvPr/>
        </p:nvSpPr>
        <p:spPr>
          <a:xfrm>
            <a:off x="197587" y="2379059"/>
            <a:ext cx="8969852" cy="454836"/>
          </a:xfrm>
          <a:prstGeom prst="roundRect">
            <a:avLst>
              <a:gd name="adj" fmla="val 516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지난 세션에서 배웠던 장고 프로젝트를 </a:t>
            </a:r>
            <a:r>
              <a:rPr kumimoji="1" lang="ko-KR" altLang="en-US" dirty="0" err="1">
                <a:latin typeface="Binggrae Melona" panose="020B0803000000000000" pitchFamily="34" charset="-127"/>
                <a:ea typeface="Binggrae Melona" panose="020B0803000000000000" pitchFamily="34" charset="-127"/>
              </a:rPr>
              <a:t>세팅해봅시당</a:t>
            </a:r>
            <a:endParaRPr kumimoji="1" lang="ko-KR" altLang="en-US"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" name="Google Shape;122;p3">
            <a:extLst>
              <a:ext uri="{FF2B5EF4-FFF2-40B4-BE49-F238E27FC236}">
                <a16:creationId xmlns:a16="http://schemas.microsoft.com/office/drawing/2014/main" id="{DBB4B001-323B-8B4F-B68F-29F8B85FCBFD}"/>
              </a:ext>
            </a:extLst>
          </p:cNvPr>
          <p:cNvSpPr txBox="1"/>
          <p:nvPr/>
        </p:nvSpPr>
        <p:spPr>
          <a:xfrm>
            <a:off x="8060813" y="3581290"/>
            <a:ext cx="219501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Model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변경사항이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생길 때마다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0CF716-8729-3C13-B919-6F53B8D7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843" y="652357"/>
            <a:ext cx="2019300" cy="537210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734B720-DBCE-3538-A6BB-1DA0720FEA50}"/>
              </a:ext>
            </a:extLst>
          </p:cNvPr>
          <p:cNvSpPr/>
          <p:nvPr/>
        </p:nvSpPr>
        <p:spPr>
          <a:xfrm>
            <a:off x="10255829" y="1236134"/>
            <a:ext cx="1575397" cy="25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6A6FEE2-92D0-E96F-643C-5632C740296C}"/>
              </a:ext>
            </a:extLst>
          </p:cNvPr>
          <p:cNvSpPr/>
          <p:nvPr/>
        </p:nvSpPr>
        <p:spPr>
          <a:xfrm>
            <a:off x="10255829" y="4859867"/>
            <a:ext cx="1575397" cy="254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9D3DD9F-8746-7F21-AABE-AC376C8EB1D5}"/>
              </a:ext>
            </a:extLst>
          </p:cNvPr>
          <p:cNvSpPr/>
          <p:nvPr/>
        </p:nvSpPr>
        <p:spPr>
          <a:xfrm>
            <a:off x="182009" y="3014758"/>
            <a:ext cx="7878804" cy="1692708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34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스키마 정의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6;p2">
            <a:hlinkClick r:id="rId3" action="ppaction://hlinksldjump"/>
            <a:extLst>
              <a:ext uri="{FF2B5EF4-FFF2-40B4-BE49-F238E27FC236}">
                <a16:creationId xmlns:a16="http://schemas.microsoft.com/office/drawing/2014/main" id="{32232734-B17B-4C9E-B44F-9650F7A34D92}"/>
              </a:ext>
            </a:extLst>
          </p:cNvPr>
          <p:cNvSpPr txBox="1"/>
          <p:nvPr/>
        </p:nvSpPr>
        <p:spPr>
          <a:xfrm>
            <a:off x="590305" y="1619273"/>
            <a:ext cx="2213004" cy="36929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스키마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(schema)</a:t>
            </a: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58F2EF38-C32A-A732-BB8D-2E4D9C3FDF1D}"/>
              </a:ext>
            </a:extLst>
          </p:cNvPr>
          <p:cNvSpPr txBox="1"/>
          <p:nvPr/>
        </p:nvSpPr>
        <p:spPr>
          <a:xfrm>
            <a:off x="2803309" y="1573106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가 뭐였더라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14154D-D26B-D303-0013-39A26EEB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067" y="2483961"/>
            <a:ext cx="6226015" cy="3943333"/>
          </a:xfrm>
          <a:prstGeom prst="rect">
            <a:avLst/>
          </a:prstGeom>
        </p:spPr>
      </p:pic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83586152-F219-4245-DC00-5BBAF3915E59}"/>
              </a:ext>
            </a:extLst>
          </p:cNvPr>
          <p:cNvSpPr txBox="1"/>
          <p:nvPr/>
        </p:nvSpPr>
        <p:spPr>
          <a:xfrm>
            <a:off x="484780" y="2074700"/>
            <a:ext cx="56112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블로그의 글을 저장하기 위해 필요한 요소들을 생각해보자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4BDBF60-C211-BF61-F014-FFE4FC6E1F62}"/>
              </a:ext>
            </a:extLst>
          </p:cNvPr>
          <p:cNvSpPr/>
          <p:nvPr/>
        </p:nvSpPr>
        <p:spPr>
          <a:xfrm>
            <a:off x="3174804" y="6042593"/>
            <a:ext cx="6304243" cy="461625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6E400523-F1B4-35CC-116B-BFBBA2EF7663}"/>
              </a:ext>
            </a:extLst>
          </p:cNvPr>
          <p:cNvSpPr txBox="1"/>
          <p:nvPr/>
        </p:nvSpPr>
        <p:spPr>
          <a:xfrm>
            <a:off x="8467205" y="5627155"/>
            <a:ext cx="2336042" cy="338514"/>
          </a:xfrm>
          <a:prstGeom prst="rect">
            <a:avLst/>
          </a:prstGeom>
          <a:noFill/>
          <a:ln w="38100">
            <a:solidFill>
              <a:srgbClr val="00F4C5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텍스트가 필요할 것이고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~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69AFF33-26BC-5450-D827-F6B4A953BC6B}"/>
              </a:ext>
            </a:extLst>
          </p:cNvPr>
          <p:cNvSpPr/>
          <p:nvPr/>
        </p:nvSpPr>
        <p:spPr>
          <a:xfrm>
            <a:off x="3187160" y="2942518"/>
            <a:ext cx="572737" cy="184647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6F6B73C6-507B-D474-84BB-95035EBC0514}"/>
              </a:ext>
            </a:extLst>
          </p:cNvPr>
          <p:cNvSpPr txBox="1"/>
          <p:nvPr/>
        </p:nvSpPr>
        <p:spPr>
          <a:xfrm>
            <a:off x="2997280" y="3197728"/>
            <a:ext cx="2336042" cy="338514"/>
          </a:xfrm>
          <a:prstGeom prst="rect">
            <a:avLst/>
          </a:prstGeom>
          <a:noFill/>
          <a:ln w="38100">
            <a:solidFill>
              <a:srgbClr val="00F4C5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날짜도 필요할 수 있고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~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E7D11F1-592C-870F-3327-512C521EFC74}"/>
              </a:ext>
            </a:extLst>
          </p:cNvPr>
          <p:cNvSpPr/>
          <p:nvPr/>
        </p:nvSpPr>
        <p:spPr>
          <a:xfrm>
            <a:off x="4760585" y="3613166"/>
            <a:ext cx="3175896" cy="2352503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9" name="Google Shape;96;p2">
            <a:extLst>
              <a:ext uri="{FF2B5EF4-FFF2-40B4-BE49-F238E27FC236}">
                <a16:creationId xmlns:a16="http://schemas.microsoft.com/office/drawing/2014/main" id="{10230390-7EA4-2771-AF2E-6D82AD378AF9}"/>
              </a:ext>
            </a:extLst>
          </p:cNvPr>
          <p:cNvSpPr txBox="1"/>
          <p:nvPr/>
        </p:nvSpPr>
        <p:spPr>
          <a:xfrm>
            <a:off x="6800156" y="2942518"/>
            <a:ext cx="2030130" cy="584735"/>
          </a:xfrm>
          <a:prstGeom prst="rect">
            <a:avLst/>
          </a:prstGeom>
          <a:noFill/>
          <a:ln w="38100">
            <a:solidFill>
              <a:srgbClr val="00F4C5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이미지나 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파일도 필요할 수도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934318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스키마 정의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14154D-D26B-D303-0013-39A26EEB6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8" y="2212113"/>
            <a:ext cx="6226015" cy="3943333"/>
          </a:xfrm>
          <a:prstGeom prst="rect">
            <a:avLst/>
          </a:prstGeom>
        </p:spPr>
      </p:pic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83586152-F219-4245-DC00-5BBAF3915E59}"/>
              </a:ext>
            </a:extLst>
          </p:cNvPr>
          <p:cNvSpPr txBox="1"/>
          <p:nvPr/>
        </p:nvSpPr>
        <p:spPr>
          <a:xfrm>
            <a:off x="518039" y="1407143"/>
            <a:ext cx="561122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다양한 필드를 알고 싶다면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  <a:hlinkClick r:id="rId4"/>
              </a:rPr>
              <a:t>https://docs.djangoproject.com/ko/4.1/ref/models/fields/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4BDBF60-C211-BF61-F014-FFE4FC6E1F62}"/>
              </a:ext>
            </a:extLst>
          </p:cNvPr>
          <p:cNvSpPr/>
          <p:nvPr/>
        </p:nvSpPr>
        <p:spPr>
          <a:xfrm>
            <a:off x="662305" y="5770745"/>
            <a:ext cx="6304243" cy="461625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69AFF33-26BC-5450-D827-F6B4A953BC6B}"/>
              </a:ext>
            </a:extLst>
          </p:cNvPr>
          <p:cNvSpPr/>
          <p:nvPr/>
        </p:nvSpPr>
        <p:spPr>
          <a:xfrm>
            <a:off x="674661" y="2670670"/>
            <a:ext cx="572737" cy="184647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E7D11F1-592C-870F-3327-512C521EFC74}"/>
              </a:ext>
            </a:extLst>
          </p:cNvPr>
          <p:cNvSpPr/>
          <p:nvPr/>
        </p:nvSpPr>
        <p:spPr>
          <a:xfrm>
            <a:off x="2248086" y="3341318"/>
            <a:ext cx="3175896" cy="2352503"/>
          </a:xfrm>
          <a:prstGeom prst="roundRect">
            <a:avLst/>
          </a:prstGeom>
          <a:solidFill>
            <a:srgbClr val="00F4C5">
              <a:alpha val="452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highlight>
                <a:srgbClr val="00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915A98-8449-F198-9DD1-9348DFBEB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887" y="2021295"/>
            <a:ext cx="1135600" cy="113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731E68-8CEA-9316-14E9-54427DDBA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931" y="3905766"/>
            <a:ext cx="558800" cy="558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68A44F-9CE2-2318-B8AE-3F075CF5E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882" y="554507"/>
            <a:ext cx="954068" cy="9540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E9BA157-5D76-59D1-C228-76C27FA4F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5765" y="5328250"/>
            <a:ext cx="850557" cy="85055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65A463E-DF91-0A13-9244-A8C9A1E69B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6901" y="3910364"/>
            <a:ext cx="558800" cy="558800"/>
          </a:xfrm>
          <a:prstGeom prst="rect">
            <a:avLst/>
          </a:prstGeom>
        </p:spPr>
      </p:pic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D63C756A-BC61-7322-070F-1CE810C4F532}"/>
              </a:ext>
            </a:extLst>
          </p:cNvPr>
          <p:cNvSpPr txBox="1"/>
          <p:nvPr/>
        </p:nvSpPr>
        <p:spPr>
          <a:xfrm>
            <a:off x="8970726" y="893040"/>
            <a:ext cx="12851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TextField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 )</a:t>
            </a:r>
          </a:p>
        </p:txBody>
      </p:sp>
      <p:sp>
        <p:nvSpPr>
          <p:cNvPr id="28" name="Google Shape;96;p2">
            <a:extLst>
              <a:ext uri="{FF2B5EF4-FFF2-40B4-BE49-F238E27FC236}">
                <a16:creationId xmlns:a16="http://schemas.microsoft.com/office/drawing/2014/main" id="{AE976128-082F-5154-1EBE-3D98FE700227}"/>
              </a:ext>
            </a:extLst>
          </p:cNvPr>
          <p:cNvSpPr txBox="1"/>
          <p:nvPr/>
        </p:nvSpPr>
        <p:spPr>
          <a:xfrm>
            <a:off x="8970726" y="2578347"/>
            <a:ext cx="30054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CharField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max_lenghth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 )</a:t>
            </a:r>
          </a:p>
        </p:txBody>
      </p:sp>
      <p:sp>
        <p:nvSpPr>
          <p:cNvPr id="29" name="Google Shape;96;p2">
            <a:extLst>
              <a:ext uri="{FF2B5EF4-FFF2-40B4-BE49-F238E27FC236}">
                <a16:creationId xmlns:a16="http://schemas.microsoft.com/office/drawing/2014/main" id="{EAF7DB22-0CE8-E948-A21F-F68AA927C0D7}"/>
              </a:ext>
            </a:extLst>
          </p:cNvPr>
          <p:cNvSpPr txBox="1"/>
          <p:nvPr/>
        </p:nvSpPr>
        <p:spPr>
          <a:xfrm>
            <a:off x="8970726" y="4012569"/>
            <a:ext cx="30054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FileField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 )</a:t>
            </a:r>
          </a:p>
        </p:txBody>
      </p:sp>
      <p:sp>
        <p:nvSpPr>
          <p:cNvPr id="30" name="Google Shape;96;p2">
            <a:extLst>
              <a:ext uri="{FF2B5EF4-FFF2-40B4-BE49-F238E27FC236}">
                <a16:creationId xmlns:a16="http://schemas.microsoft.com/office/drawing/2014/main" id="{E1BF7C96-21CA-0CD7-F9DF-189CDF9E736F}"/>
              </a:ext>
            </a:extLst>
          </p:cNvPr>
          <p:cNvSpPr txBox="1"/>
          <p:nvPr/>
        </p:nvSpPr>
        <p:spPr>
          <a:xfrm>
            <a:off x="8970726" y="5568882"/>
            <a:ext cx="300544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DateTimeField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248963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스키마 정의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96;p2">
            <a:extLst>
              <a:ext uri="{FF2B5EF4-FFF2-40B4-BE49-F238E27FC236}">
                <a16:creationId xmlns:a16="http://schemas.microsoft.com/office/drawing/2014/main" id="{E1BF7C96-21CA-0CD7-F9DF-189CDF9E736F}"/>
              </a:ext>
            </a:extLst>
          </p:cNvPr>
          <p:cNvSpPr txBox="1"/>
          <p:nvPr/>
        </p:nvSpPr>
        <p:spPr>
          <a:xfrm>
            <a:off x="7206836" y="1603800"/>
            <a:ext cx="3756374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Django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는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models.py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에서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class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사용하여 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테이블의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schema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정의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우리가 만드는 모델들은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장고가 미리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만들어둔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models.Model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이라는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class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상속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C4C8FD-1103-1100-0087-7A15413DF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108" y="4474906"/>
            <a:ext cx="3873500" cy="2019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203EED-E188-848C-3B3F-C0BE6FEEF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56" y="1621432"/>
            <a:ext cx="1841494" cy="489906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900FA14-B571-60AB-A196-60F8CB50D982}"/>
              </a:ext>
            </a:extLst>
          </p:cNvPr>
          <p:cNvSpPr/>
          <p:nvPr/>
        </p:nvSpPr>
        <p:spPr>
          <a:xfrm>
            <a:off x="862736" y="3161551"/>
            <a:ext cx="1141026" cy="2316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D65006D6-B8AA-1A66-81D4-3D1B5D23E728}"/>
              </a:ext>
            </a:extLst>
          </p:cNvPr>
          <p:cNvSpPr/>
          <p:nvPr/>
        </p:nvSpPr>
        <p:spPr>
          <a:xfrm>
            <a:off x="4424179" y="3811457"/>
            <a:ext cx="415582" cy="497193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70F96F-C39E-C768-93A6-08CFFD89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535791"/>
              </p:ext>
            </p:extLst>
          </p:nvPr>
        </p:nvGraphicFramePr>
        <p:xfrm>
          <a:off x="2840963" y="1446039"/>
          <a:ext cx="3756375" cy="216249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52125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address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</a:tbl>
          </a:graphicData>
        </a:graphic>
      </p:graphicFrame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31602B2D-5715-DCE4-83D0-F8FDF459ED1D}"/>
              </a:ext>
            </a:extLst>
          </p:cNvPr>
          <p:cNvSpPr txBox="1"/>
          <p:nvPr/>
        </p:nvSpPr>
        <p:spPr>
          <a:xfrm>
            <a:off x="3698912" y="882952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사람 테이블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</p:txBody>
      </p:sp>
      <p:sp>
        <p:nvSpPr>
          <p:cNvPr id="12" name="Google Shape;96;p2">
            <a:extLst>
              <a:ext uri="{FF2B5EF4-FFF2-40B4-BE49-F238E27FC236}">
                <a16:creationId xmlns:a16="http://schemas.microsoft.com/office/drawing/2014/main" id="{BC7BAF73-F9F7-81C1-F2CB-188FB0B107CB}"/>
              </a:ext>
            </a:extLst>
          </p:cNvPr>
          <p:cNvSpPr txBox="1"/>
          <p:nvPr/>
        </p:nvSpPr>
        <p:spPr>
          <a:xfrm>
            <a:off x="7289966" y="1030387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1225842E-AAC5-DBD5-9487-E5A714EE0C9F}"/>
              </a:ext>
            </a:extLst>
          </p:cNvPr>
          <p:cNvSpPr txBox="1"/>
          <p:nvPr/>
        </p:nvSpPr>
        <p:spPr>
          <a:xfrm>
            <a:off x="7206834" y="4734916"/>
            <a:ext cx="490203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새로운 클래스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자식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생성할 때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기존에 정의되어 있는 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다른 클래스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부모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특성들을 물려받도록 하는 것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Ex) class Person(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models.Model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➡️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Person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모델은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models.Model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특성들을 기본으로 가짐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8BF6D0B1-C731-C907-F47F-D77A5EFA1798}"/>
              </a:ext>
            </a:extLst>
          </p:cNvPr>
          <p:cNvSpPr txBox="1"/>
          <p:nvPr/>
        </p:nvSpPr>
        <p:spPr>
          <a:xfrm>
            <a:off x="7289966" y="4161503"/>
            <a:ext cx="2074926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class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상속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8A65C54F-653E-0CEA-A15C-FD6C9938DCD2}"/>
              </a:ext>
            </a:extLst>
          </p:cNvPr>
          <p:cNvSpPr txBox="1"/>
          <p:nvPr/>
        </p:nvSpPr>
        <p:spPr>
          <a:xfrm>
            <a:off x="4693565" y="6494206"/>
            <a:ext cx="2074926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strike="sngStrike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sz="1100" b="1" strike="sngStrike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아직 </a:t>
            </a:r>
            <a:r>
              <a:rPr lang="ko-KR" altLang="en-US" sz="1100" b="1" strike="sngStrike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따라치지</a:t>
            </a:r>
            <a:r>
              <a:rPr lang="ko-KR" altLang="en-US" sz="1100" b="1" strike="sngStrike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않으셔도 돼요</a:t>
            </a:r>
            <a:r>
              <a:rPr lang="en-US" altLang="ko-KR" sz="1100" b="1" strike="sngStrike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8521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지난 시간 복습 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–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MTV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패턴</a:t>
            </a:r>
            <a:endParaRPr lang="en-US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8" descr="Django - 장고 프레임워크 이해">
            <a:extLst>
              <a:ext uri="{FF2B5EF4-FFF2-40B4-BE49-F238E27FC236}">
                <a16:creationId xmlns:a16="http://schemas.microsoft.com/office/drawing/2014/main" id="{BFBA0000-E932-ABB3-694C-5A50A1108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1344" y="1448273"/>
            <a:ext cx="9809311" cy="396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4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잠깐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클래스 상속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1225842E-AAC5-DBD5-9487-E5A714EE0C9F}"/>
              </a:ext>
            </a:extLst>
          </p:cNvPr>
          <p:cNvSpPr txBox="1"/>
          <p:nvPr/>
        </p:nvSpPr>
        <p:spPr>
          <a:xfrm>
            <a:off x="22174" y="3128956"/>
            <a:ext cx="490203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새로운 클래스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자식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생성할 때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기존에 정의되어 있는 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다른 클래스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부모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특성들을 물려받도록 하는 것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Ex) class Person(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models.Model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➡️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Person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모델은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models.Model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특성들을 기본으로 가짐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8BF6D0B1-C731-C907-F47F-D77A5EFA1798}"/>
              </a:ext>
            </a:extLst>
          </p:cNvPr>
          <p:cNvSpPr txBox="1"/>
          <p:nvPr/>
        </p:nvSpPr>
        <p:spPr>
          <a:xfrm>
            <a:off x="105306" y="2555543"/>
            <a:ext cx="2074926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class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상속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A3E00D7-81B7-D1DA-4E5A-13A3FBE2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3" y="1970323"/>
            <a:ext cx="7333419" cy="34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1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도전</a:t>
            </a: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다음 스키마를 모델로 만들어보자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96;p2">
            <a:extLst>
              <a:ext uri="{FF2B5EF4-FFF2-40B4-BE49-F238E27FC236}">
                <a16:creationId xmlns:a16="http://schemas.microsoft.com/office/drawing/2014/main" id="{E1BF7C96-21CA-0CD7-F9DF-189CDF9E736F}"/>
              </a:ext>
            </a:extLst>
          </p:cNvPr>
          <p:cNvSpPr txBox="1"/>
          <p:nvPr/>
        </p:nvSpPr>
        <p:spPr>
          <a:xfrm>
            <a:off x="7572890" y="3604272"/>
            <a:ext cx="375637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title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200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자까지만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작성할 수 있게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제한을 두자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content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는 긴 글을 저장할 수 있도록 만들어보자 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203EED-E188-848C-3B3F-C0BE6FEE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6" y="1621432"/>
            <a:ext cx="1841494" cy="4899068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900FA14-B571-60AB-A196-60F8CB50D982}"/>
              </a:ext>
            </a:extLst>
          </p:cNvPr>
          <p:cNvSpPr/>
          <p:nvPr/>
        </p:nvSpPr>
        <p:spPr>
          <a:xfrm>
            <a:off x="862736" y="3161551"/>
            <a:ext cx="1141026" cy="2316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D65006D6-B8AA-1A66-81D4-3D1B5D23E728}"/>
              </a:ext>
            </a:extLst>
          </p:cNvPr>
          <p:cNvSpPr/>
          <p:nvPr/>
        </p:nvSpPr>
        <p:spPr>
          <a:xfrm>
            <a:off x="4424179" y="4254802"/>
            <a:ext cx="415582" cy="497193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70F96F-C39E-C768-93A6-08CFFD890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108329"/>
              </p:ext>
            </p:extLst>
          </p:nvPr>
        </p:nvGraphicFramePr>
        <p:xfrm>
          <a:off x="2840963" y="1972513"/>
          <a:ext cx="3756375" cy="216249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52125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content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</a:tbl>
          </a:graphicData>
        </a:graphic>
      </p:graphicFrame>
      <p:sp>
        <p:nvSpPr>
          <p:cNvPr id="12" name="Google Shape;96;p2">
            <a:extLst>
              <a:ext uri="{FF2B5EF4-FFF2-40B4-BE49-F238E27FC236}">
                <a16:creationId xmlns:a16="http://schemas.microsoft.com/office/drawing/2014/main" id="{BC7BAF73-F9F7-81C1-F2CB-188FB0B107CB}"/>
              </a:ext>
            </a:extLst>
          </p:cNvPr>
          <p:cNvSpPr txBox="1"/>
          <p:nvPr/>
        </p:nvSpPr>
        <p:spPr>
          <a:xfrm>
            <a:off x="7656020" y="3030859"/>
            <a:ext cx="1695017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요구사항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DB25CFBB-18A6-8F51-C142-629E84CFB0F4}"/>
              </a:ext>
            </a:extLst>
          </p:cNvPr>
          <p:cNvSpPr txBox="1"/>
          <p:nvPr/>
        </p:nvSpPr>
        <p:spPr>
          <a:xfrm>
            <a:off x="3991893" y="1409426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 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06C8D-81B0-F76C-A0A5-2C6C21F3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833" y="4826177"/>
            <a:ext cx="3093109" cy="1920983"/>
          </a:xfrm>
          <a:prstGeom prst="rect">
            <a:avLst/>
          </a:prstGeom>
        </p:spPr>
      </p:pic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69CA8C77-824E-B73B-AE77-73B7D6D94AA3}"/>
              </a:ext>
            </a:extLst>
          </p:cNvPr>
          <p:cNvSpPr txBox="1"/>
          <p:nvPr/>
        </p:nvSpPr>
        <p:spPr>
          <a:xfrm>
            <a:off x="3226507" y="5660961"/>
            <a:ext cx="273014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FFC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FFC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여기를 해보세요</a:t>
            </a:r>
            <a:endParaRPr lang="en-US" altLang="ko-KR" sz="2400" b="1" dirty="0">
              <a:solidFill>
                <a:srgbClr val="FFC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1924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개념이해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96;p2">
            <a:extLst>
              <a:ext uri="{FF2B5EF4-FFF2-40B4-BE49-F238E27FC236}">
                <a16:creationId xmlns:a16="http://schemas.microsoft.com/office/drawing/2014/main" id="{E1BF7C96-21CA-0CD7-F9DF-189CDF9E736F}"/>
              </a:ext>
            </a:extLst>
          </p:cNvPr>
          <p:cNvSpPr txBox="1"/>
          <p:nvPr/>
        </p:nvSpPr>
        <p:spPr>
          <a:xfrm>
            <a:off x="6714371" y="5062989"/>
            <a:ext cx="484235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class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붕어빵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(models.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음식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표면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재료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Field()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앙금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재료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Field(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max_amount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= 50g)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가격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숫자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Field()</a:t>
            </a: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D65006D6-B8AA-1A66-81D4-3D1B5D23E728}"/>
              </a:ext>
            </a:extLst>
          </p:cNvPr>
          <p:cNvSpPr/>
          <p:nvPr/>
        </p:nvSpPr>
        <p:spPr>
          <a:xfrm rot="14444110">
            <a:off x="9392590" y="3235707"/>
            <a:ext cx="415582" cy="529119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E70F96F-C39E-C768-93A6-08CFFD890B88}"/>
              </a:ext>
            </a:extLst>
          </p:cNvPr>
          <p:cNvGraphicFramePr>
            <a:graphicFrameLocks noGrp="1"/>
          </p:cNvGraphicFramePr>
          <p:nvPr/>
        </p:nvGraphicFramePr>
        <p:xfrm>
          <a:off x="196914" y="1925937"/>
          <a:ext cx="3756375" cy="216249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52125">
                  <a:extLst>
                    <a:ext uri="{9D8B030D-6E8A-4147-A177-3AD203B41FA5}">
                      <a16:colId xmlns:a16="http://schemas.microsoft.com/office/drawing/2014/main" val="3440445446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4018829752"/>
                    </a:ext>
                  </a:extLst>
                </a:gridCol>
                <a:gridCol w="1252125">
                  <a:extLst>
                    <a:ext uri="{9D8B030D-6E8A-4147-A177-3AD203B41FA5}">
                      <a16:colId xmlns:a16="http://schemas.microsoft.com/office/drawing/2014/main" val="1890404377"/>
                    </a:ext>
                  </a:extLst>
                </a:gridCol>
              </a:tblGrid>
              <a:tr h="3692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title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content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0046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156623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133539"/>
                  </a:ext>
                </a:extLst>
              </a:tr>
              <a:tr h="597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121443"/>
                  </a:ext>
                </a:extLst>
              </a:tr>
            </a:tbl>
          </a:graphicData>
        </a:graphic>
      </p:graphicFrame>
      <p:sp>
        <p:nvSpPr>
          <p:cNvPr id="12" name="Google Shape;96;p2">
            <a:extLst>
              <a:ext uri="{FF2B5EF4-FFF2-40B4-BE49-F238E27FC236}">
                <a16:creationId xmlns:a16="http://schemas.microsoft.com/office/drawing/2014/main" id="{BC7BAF73-F9F7-81C1-F2CB-188FB0B107CB}"/>
              </a:ext>
            </a:extLst>
          </p:cNvPr>
          <p:cNvSpPr txBox="1"/>
          <p:nvPr/>
        </p:nvSpPr>
        <p:spPr>
          <a:xfrm>
            <a:off x="4716829" y="3417229"/>
            <a:ext cx="1234002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DB25CFBB-18A6-8F51-C142-629E84CFB0F4}"/>
              </a:ext>
            </a:extLst>
          </p:cNvPr>
          <p:cNvSpPr txBox="1"/>
          <p:nvPr/>
        </p:nvSpPr>
        <p:spPr>
          <a:xfrm>
            <a:off x="196914" y="6078631"/>
            <a:ext cx="16099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 </a:t>
            </a:r>
            <a:r>
              <a:rPr lang="en-US" altLang="ko-KR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클래스</a:t>
            </a: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DD5B81-1824-4F3E-638F-EA76EB0CA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4" y="4170671"/>
            <a:ext cx="3756375" cy="1659258"/>
          </a:xfrm>
          <a:prstGeom prst="rect">
            <a:avLst/>
          </a:prstGeom>
        </p:spPr>
      </p:pic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15247154-7901-7F04-FA67-DE92011270B6}"/>
              </a:ext>
            </a:extLst>
          </p:cNvPr>
          <p:cNvSpPr txBox="1"/>
          <p:nvPr/>
        </p:nvSpPr>
        <p:spPr>
          <a:xfrm>
            <a:off x="4716829" y="4077467"/>
            <a:ext cx="1234002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</a:p>
        </p:txBody>
      </p:sp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ABE0B4AB-1EE6-7794-BAD0-97E0F9685EED}"/>
              </a:ext>
            </a:extLst>
          </p:cNvPr>
          <p:cNvSpPr txBox="1"/>
          <p:nvPr/>
        </p:nvSpPr>
        <p:spPr>
          <a:xfrm>
            <a:off x="4716829" y="5377990"/>
            <a:ext cx="1234002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</a:p>
        </p:txBody>
      </p:sp>
      <p:pic>
        <p:nvPicPr>
          <p:cNvPr id="14338" name="Picture 2" descr="단미 샌드위치 메이커 SAN01 붕어빵 플레이트">
            <a:extLst>
              <a:ext uri="{FF2B5EF4-FFF2-40B4-BE49-F238E27FC236}">
                <a16:creationId xmlns:a16="http://schemas.microsoft.com/office/drawing/2014/main" id="{3A52E6D7-580D-3770-3062-C8E7E24B5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51" y="2450271"/>
            <a:ext cx="2586458" cy="255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48E41E1A-3DEC-AC53-5DA4-49BD8E7CEE23}"/>
              </a:ext>
            </a:extLst>
          </p:cNvPr>
          <p:cNvSpPr txBox="1"/>
          <p:nvPr/>
        </p:nvSpPr>
        <p:spPr>
          <a:xfrm>
            <a:off x="4716829" y="4720393"/>
            <a:ext cx="1234002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</a:p>
        </p:txBody>
      </p:sp>
      <p:pic>
        <p:nvPicPr>
          <p:cNvPr id="14340" name="Picture 4" descr="사라진 붕어빵을 찾습니다, 가게 알려주는 앱까지 나왔다 - 조선일보">
            <a:extLst>
              <a:ext uri="{FF2B5EF4-FFF2-40B4-BE49-F238E27FC236}">
                <a16:creationId xmlns:a16="http://schemas.microsoft.com/office/drawing/2014/main" id="{32DA34BD-797C-5647-4226-36083D988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5" b="91985" l="6250" r="93966">
                        <a14:foregroundMark x1="6250" y1="54198" x2="6250" y2="54198"/>
                        <a14:foregroundMark x1="91595" y1="66412" x2="91595" y2="66412"/>
                        <a14:foregroundMark x1="50647" y1="85878" x2="50647" y2="85878"/>
                        <a14:foregroundMark x1="85991" y1="9924" x2="85991" y2="9924"/>
                        <a14:foregroundMark x1="94181" y1="67176" x2="94181" y2="67176"/>
                        <a14:foregroundMark x1="51724" y1="91603" x2="51724" y2="91603"/>
                        <a14:foregroundMark x1="58190" y1="92366" x2="58190" y2="92366"/>
                        <a14:foregroundMark x1="87284" y1="5725" x2="87284" y2="5725"/>
                        <a14:backgroundMark x1="34914" y1="10305" x2="34914" y2="10305"/>
                        <a14:backgroundMark x1="34914" y1="9160" x2="34914" y2="9160"/>
                        <a14:backgroundMark x1="34914" y1="9160" x2="34914" y2="9160"/>
                        <a14:backgroundMark x1="34914" y1="9160" x2="34914" y2="9160"/>
                        <a14:backgroundMark x1="34914" y1="10305" x2="34914" y2="10305"/>
                        <a14:backgroundMark x1="34914" y1="9160" x2="34914" y2="9160"/>
                        <a14:backgroundMark x1="34267" y1="9924" x2="34267" y2="9924"/>
                        <a14:backgroundMark x1="35129" y1="8779" x2="35129" y2="8779"/>
                        <a14:backgroundMark x1="35345" y1="9542" x2="35345" y2="9542"/>
                        <a14:backgroundMark x1="34698" y1="9542" x2="34698" y2="9542"/>
                        <a14:backgroundMark x1="34698" y1="9542" x2="34698" y2="9542"/>
                        <a14:backgroundMark x1="34914" y1="9924" x2="34914" y2="9924"/>
                        <a14:backgroundMark x1="34698" y1="11069" x2="36207" y2="8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513" y="1370074"/>
            <a:ext cx="1720343" cy="97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사라진 붕어빵을 찾습니다, 가게 알려주는 앱까지 나왔다 - 조선일보">
            <a:extLst>
              <a:ext uri="{FF2B5EF4-FFF2-40B4-BE49-F238E27FC236}">
                <a16:creationId xmlns:a16="http://schemas.microsoft.com/office/drawing/2014/main" id="{F8BB62BF-2CAB-A42A-3C8B-106EFB416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5" b="91985" l="6250" r="93966">
                        <a14:foregroundMark x1="6250" y1="54198" x2="6250" y2="54198"/>
                        <a14:foregroundMark x1="91595" y1="66412" x2="91595" y2="66412"/>
                        <a14:foregroundMark x1="50647" y1="85878" x2="50647" y2="85878"/>
                        <a14:foregroundMark x1="85991" y1="9924" x2="85991" y2="9924"/>
                        <a14:foregroundMark x1="94181" y1="67176" x2="94181" y2="67176"/>
                        <a14:foregroundMark x1="51724" y1="91603" x2="51724" y2="91603"/>
                        <a14:foregroundMark x1="58190" y1="92366" x2="58190" y2="92366"/>
                        <a14:foregroundMark x1="87284" y1="5725" x2="87284" y2="5725"/>
                        <a14:backgroundMark x1="34914" y1="10305" x2="34914" y2="10305"/>
                        <a14:backgroundMark x1="34914" y1="9160" x2="34914" y2="9160"/>
                        <a14:backgroundMark x1="34914" y1="9160" x2="34914" y2="9160"/>
                        <a14:backgroundMark x1="34914" y1="9160" x2="34914" y2="9160"/>
                        <a14:backgroundMark x1="34914" y1="10305" x2="34914" y2="10305"/>
                        <a14:backgroundMark x1="34914" y1="9160" x2="34914" y2="9160"/>
                        <a14:backgroundMark x1="34267" y1="9924" x2="34267" y2="9924"/>
                        <a14:backgroundMark x1="35129" y1="8779" x2="35129" y2="8779"/>
                        <a14:backgroundMark x1="35345" y1="9542" x2="35345" y2="9542"/>
                        <a14:backgroundMark x1="34698" y1="9542" x2="34698" y2="9542"/>
                        <a14:backgroundMark x1="34698" y1="9542" x2="34698" y2="9542"/>
                        <a14:backgroundMark x1="34914" y1="9924" x2="34914" y2="9924"/>
                        <a14:backgroundMark x1="34698" y1="11069" x2="36207" y2="8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022" y="2496944"/>
            <a:ext cx="1720343" cy="97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사라진 붕어빵을 찾습니다, 가게 알려주는 앱까지 나왔다 - 조선일보">
            <a:extLst>
              <a:ext uri="{FF2B5EF4-FFF2-40B4-BE49-F238E27FC236}">
                <a16:creationId xmlns:a16="http://schemas.microsoft.com/office/drawing/2014/main" id="{5F314C1B-16A9-1E69-8B7B-5E844E667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5" b="91985" l="6250" r="93966">
                        <a14:foregroundMark x1="6250" y1="54198" x2="6250" y2="54198"/>
                        <a14:foregroundMark x1="91595" y1="66412" x2="91595" y2="66412"/>
                        <a14:foregroundMark x1="50647" y1="85878" x2="50647" y2="85878"/>
                        <a14:foregroundMark x1="85991" y1="9924" x2="85991" y2="9924"/>
                        <a14:foregroundMark x1="94181" y1="67176" x2="94181" y2="67176"/>
                        <a14:foregroundMark x1="51724" y1="91603" x2="51724" y2="91603"/>
                        <a14:foregroundMark x1="58190" y1="92366" x2="58190" y2="92366"/>
                        <a14:foregroundMark x1="87284" y1="5725" x2="87284" y2="5725"/>
                        <a14:backgroundMark x1="34914" y1="10305" x2="34914" y2="10305"/>
                        <a14:backgroundMark x1="34914" y1="9160" x2="34914" y2="9160"/>
                        <a14:backgroundMark x1="34914" y1="9160" x2="34914" y2="9160"/>
                        <a14:backgroundMark x1="34914" y1="9160" x2="34914" y2="9160"/>
                        <a14:backgroundMark x1="34914" y1="10305" x2="34914" y2="10305"/>
                        <a14:backgroundMark x1="34914" y1="9160" x2="34914" y2="9160"/>
                        <a14:backgroundMark x1="34267" y1="9924" x2="34267" y2="9924"/>
                        <a14:backgroundMark x1="35129" y1="8779" x2="35129" y2="8779"/>
                        <a14:backgroundMark x1="35345" y1="9542" x2="35345" y2="9542"/>
                        <a14:backgroundMark x1="34698" y1="9542" x2="34698" y2="9542"/>
                        <a14:backgroundMark x1="34698" y1="9542" x2="34698" y2="9542"/>
                        <a14:backgroundMark x1="34914" y1="9924" x2="34914" y2="9924"/>
                        <a14:backgroundMark x1="34698" y1="11069" x2="36207" y2="8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022" y="3602728"/>
            <a:ext cx="1720343" cy="97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사라진 붕어빵을 찾습니다, 가게 알려주는 앱까지 나왔다 - 조선일보">
            <a:extLst>
              <a:ext uri="{FF2B5EF4-FFF2-40B4-BE49-F238E27FC236}">
                <a16:creationId xmlns:a16="http://schemas.microsoft.com/office/drawing/2014/main" id="{5817D113-7BB8-EDC4-2589-BF8D6DB48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5" b="91985" l="6250" r="93966">
                        <a14:foregroundMark x1="6250" y1="54198" x2="6250" y2="54198"/>
                        <a14:foregroundMark x1="91595" y1="66412" x2="91595" y2="66412"/>
                        <a14:foregroundMark x1="50647" y1="85878" x2="50647" y2="85878"/>
                        <a14:foregroundMark x1="85991" y1="9924" x2="85991" y2="9924"/>
                        <a14:foregroundMark x1="94181" y1="67176" x2="94181" y2="67176"/>
                        <a14:foregroundMark x1="51724" y1="91603" x2="51724" y2="91603"/>
                        <a14:foregroundMark x1="58190" y1="92366" x2="58190" y2="92366"/>
                        <a14:foregroundMark x1="87284" y1="5725" x2="87284" y2="5725"/>
                        <a14:backgroundMark x1="34914" y1="10305" x2="34914" y2="10305"/>
                        <a14:backgroundMark x1="34914" y1="9160" x2="34914" y2="9160"/>
                        <a14:backgroundMark x1="34914" y1="9160" x2="34914" y2="9160"/>
                        <a14:backgroundMark x1="34914" y1="9160" x2="34914" y2="9160"/>
                        <a14:backgroundMark x1="34914" y1="10305" x2="34914" y2="10305"/>
                        <a14:backgroundMark x1="34914" y1="9160" x2="34914" y2="9160"/>
                        <a14:backgroundMark x1="34267" y1="9924" x2="34267" y2="9924"/>
                        <a14:backgroundMark x1="35129" y1="8779" x2="35129" y2="8779"/>
                        <a14:backgroundMark x1="35345" y1="9542" x2="35345" y2="9542"/>
                        <a14:backgroundMark x1="34698" y1="9542" x2="34698" y2="9542"/>
                        <a14:backgroundMark x1="34698" y1="9542" x2="34698" y2="9542"/>
                        <a14:backgroundMark x1="34914" y1="9924" x2="34914" y2="9924"/>
                        <a14:backgroundMark x1="34698" y1="11069" x2="36207" y2="87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512" y="4753169"/>
            <a:ext cx="1720343" cy="97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436F8F1D-72FB-9FCE-CBDE-295E46A95642}"/>
              </a:ext>
            </a:extLst>
          </p:cNvPr>
          <p:cNvSpPr txBox="1"/>
          <p:nvPr/>
        </p:nvSpPr>
        <p:spPr>
          <a:xfrm>
            <a:off x="10176548" y="939376"/>
            <a:ext cx="1878904" cy="692457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표면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e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마트 붕어빵믹스</a:t>
            </a:r>
            <a:endParaRPr lang="en-US" altLang="ko-KR" sz="13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앙금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팥 앙금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30g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가격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1000</a:t>
            </a:r>
          </a:p>
        </p:txBody>
      </p:sp>
      <p:sp>
        <p:nvSpPr>
          <p:cNvPr id="21" name="Google Shape;96;p2">
            <a:extLst>
              <a:ext uri="{FF2B5EF4-FFF2-40B4-BE49-F238E27FC236}">
                <a16:creationId xmlns:a16="http://schemas.microsoft.com/office/drawing/2014/main" id="{F4A5BCD7-4412-C4B2-7B37-40BA1119058C}"/>
              </a:ext>
            </a:extLst>
          </p:cNvPr>
          <p:cNvSpPr txBox="1"/>
          <p:nvPr/>
        </p:nvSpPr>
        <p:spPr>
          <a:xfrm>
            <a:off x="10176548" y="2315831"/>
            <a:ext cx="1997320" cy="692457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표면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편의점 붕어빵믹스</a:t>
            </a:r>
            <a:endParaRPr lang="en-US" altLang="ko-KR" sz="13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앙금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슈크림 앙금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40g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가격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3000</a:t>
            </a:r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DAD53F17-9985-1ADF-BCB9-38BAFB3E648B}"/>
              </a:ext>
            </a:extLst>
          </p:cNvPr>
          <p:cNvSpPr/>
          <p:nvPr/>
        </p:nvSpPr>
        <p:spPr>
          <a:xfrm rot="14444110">
            <a:off x="4077870" y="4533103"/>
            <a:ext cx="415582" cy="529119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0D28D803-CC01-67E8-6400-3C1BA97DD60C}"/>
              </a:ext>
            </a:extLst>
          </p:cNvPr>
          <p:cNvCxnSpPr>
            <a:cxnSpLocks/>
          </p:cNvCxnSpPr>
          <p:nvPr/>
        </p:nvCxnSpPr>
        <p:spPr>
          <a:xfrm flipH="1">
            <a:off x="6339467" y="-58223"/>
            <a:ext cx="8894" cy="698952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96;p2">
            <a:extLst>
              <a:ext uri="{FF2B5EF4-FFF2-40B4-BE49-F238E27FC236}">
                <a16:creationId xmlns:a16="http://schemas.microsoft.com/office/drawing/2014/main" id="{4F2ABD20-9CE3-A93D-6FE3-A2BB30DDAC4A}"/>
              </a:ext>
            </a:extLst>
          </p:cNvPr>
          <p:cNvSpPr txBox="1"/>
          <p:nvPr/>
        </p:nvSpPr>
        <p:spPr>
          <a:xfrm>
            <a:off x="1524879" y="1534395"/>
            <a:ext cx="27301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 ]</a:t>
            </a: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3921BC8D-7B34-9725-2CB4-CFEF801722CE}"/>
              </a:ext>
            </a:extLst>
          </p:cNvPr>
          <p:cNvSpPr txBox="1"/>
          <p:nvPr/>
        </p:nvSpPr>
        <p:spPr>
          <a:xfrm>
            <a:off x="6671071" y="6257347"/>
            <a:ext cx="160999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 </a:t>
            </a:r>
            <a:r>
              <a:rPr lang="en-US" altLang="ko-KR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클래스</a:t>
            </a: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D249A3E4-3B96-959F-F116-7C6230FAEF3B}"/>
              </a:ext>
            </a:extLst>
          </p:cNvPr>
          <p:cNvSpPr txBox="1"/>
          <p:nvPr/>
        </p:nvSpPr>
        <p:spPr>
          <a:xfrm>
            <a:off x="4219735" y="6069744"/>
            <a:ext cx="21363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오브젝트 </a:t>
            </a:r>
            <a:r>
              <a:rPr lang="en-US" altLang="ko-KR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인스턴스</a:t>
            </a:r>
            <a:endParaRPr lang="en-US" altLang="ko-KR" b="1" dirty="0">
              <a:solidFill>
                <a:schemeClr val="accent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7E79FDA2-278D-F7CF-EE4C-2C9721CBABC7}"/>
              </a:ext>
            </a:extLst>
          </p:cNvPr>
          <p:cNvSpPr txBox="1"/>
          <p:nvPr/>
        </p:nvSpPr>
        <p:spPr>
          <a:xfrm>
            <a:off x="10025960" y="6069744"/>
            <a:ext cx="21363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오브젝트 </a:t>
            </a:r>
            <a:r>
              <a:rPr lang="en-US" altLang="ko-KR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=</a:t>
            </a:r>
            <a:r>
              <a:rPr lang="ko-KR" altLang="en-US" b="1" dirty="0">
                <a:solidFill>
                  <a:schemeClr val="accent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인스턴스</a:t>
            </a:r>
            <a:endParaRPr lang="en-US" altLang="ko-KR" b="1" dirty="0">
              <a:solidFill>
                <a:schemeClr val="accent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828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모델 작성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D65006D6-B8AA-1A66-81D4-3D1B5D23E728}"/>
              </a:ext>
            </a:extLst>
          </p:cNvPr>
          <p:cNvSpPr/>
          <p:nvPr/>
        </p:nvSpPr>
        <p:spPr>
          <a:xfrm rot="16200000">
            <a:off x="2403970" y="3025078"/>
            <a:ext cx="415582" cy="529119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2EA0FA0-BFDF-3F12-5312-1983DCC1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94" y="3395324"/>
            <a:ext cx="4161383" cy="121093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12F0F7E-64E9-4C24-EDEA-26E9B79DD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56" y="1621432"/>
            <a:ext cx="1841494" cy="4899068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EB4ABDC-245D-E3E5-5C86-D339A2544581}"/>
              </a:ext>
            </a:extLst>
          </p:cNvPr>
          <p:cNvSpPr/>
          <p:nvPr/>
        </p:nvSpPr>
        <p:spPr>
          <a:xfrm>
            <a:off x="837684" y="3163690"/>
            <a:ext cx="1141026" cy="2316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0" name="Google Shape;96;p2">
            <a:extLst>
              <a:ext uri="{FF2B5EF4-FFF2-40B4-BE49-F238E27FC236}">
                <a16:creationId xmlns:a16="http://schemas.microsoft.com/office/drawing/2014/main" id="{14950391-7365-07F5-814E-E372F84B2357}"/>
              </a:ext>
            </a:extLst>
          </p:cNvPr>
          <p:cNvSpPr txBox="1"/>
          <p:nvPr/>
        </p:nvSpPr>
        <p:spPr>
          <a:xfrm>
            <a:off x="7359625" y="2227828"/>
            <a:ext cx="443611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모델에 변경사항이 생겼으니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 반영하자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AF7958-0591-A1A2-68B2-646999702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585" y="2578100"/>
            <a:ext cx="4064000" cy="1701800"/>
          </a:xfrm>
          <a:prstGeom prst="rect">
            <a:avLst/>
          </a:prstGeom>
        </p:spPr>
      </p:pic>
      <p:sp>
        <p:nvSpPr>
          <p:cNvPr id="3" name="Google Shape;122;p3">
            <a:extLst>
              <a:ext uri="{FF2B5EF4-FFF2-40B4-BE49-F238E27FC236}">
                <a16:creationId xmlns:a16="http://schemas.microsoft.com/office/drawing/2014/main" id="{DAEAF326-669B-C2AD-8E94-977F15AC7797}"/>
              </a:ext>
            </a:extLst>
          </p:cNvPr>
          <p:cNvSpPr txBox="1"/>
          <p:nvPr/>
        </p:nvSpPr>
        <p:spPr>
          <a:xfrm>
            <a:off x="7359625" y="2703854"/>
            <a:ext cx="396407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16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python </a:t>
            </a:r>
            <a:r>
              <a:rPr lang="en-US" altLang="ko-KR" sz="16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manage.py</a:t>
            </a:r>
            <a:r>
              <a:rPr lang="en-US" altLang="ko-KR" sz="16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b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makemigrations</a:t>
            </a:r>
            <a:endParaRPr lang="en-US" altLang="ko-KR" sz="1400" b="1" dirty="0">
              <a:solidFill>
                <a:schemeClr val="accent2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  <a:p>
            <a:r>
              <a:rPr lang="en-US" altLang="ko-KR" sz="16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python </a:t>
            </a:r>
            <a:r>
              <a:rPr lang="en-US" altLang="ko-KR" sz="16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manage.py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migrate</a:t>
            </a:r>
            <a:r>
              <a:rPr lang="en-US" altLang="ko-KR" sz="16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  </a:t>
            </a:r>
            <a:endParaRPr lang="ko-KR" altLang="en-US" sz="1400" b="1" dirty="0">
              <a:solidFill>
                <a:schemeClr val="accent2"/>
              </a:solidFill>
              <a:effectLst/>
              <a:latin typeface="Apple SD Gothic Neo Medium" panose="02000300000000000000" pitchFamily="2" charset="-127"/>
              <a:ea typeface="Apple SD Gothic Neo Mediu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97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sz="16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어드민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등록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D65006D6-B8AA-1A66-81D4-3D1B5D23E728}"/>
              </a:ext>
            </a:extLst>
          </p:cNvPr>
          <p:cNvSpPr/>
          <p:nvPr/>
        </p:nvSpPr>
        <p:spPr>
          <a:xfrm rot="18410555">
            <a:off x="2521785" y="2675087"/>
            <a:ext cx="415582" cy="890830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12F0F7E-64E9-4C24-EDEA-26E9B79DD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6" y="1621432"/>
            <a:ext cx="1841494" cy="4899068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EB4ABDC-245D-E3E5-5C86-D339A2544581}"/>
              </a:ext>
            </a:extLst>
          </p:cNvPr>
          <p:cNvSpPr/>
          <p:nvPr/>
        </p:nvSpPr>
        <p:spPr>
          <a:xfrm>
            <a:off x="837684" y="2662650"/>
            <a:ext cx="1141026" cy="2316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0" name="Google Shape;96;p2">
            <a:extLst>
              <a:ext uri="{FF2B5EF4-FFF2-40B4-BE49-F238E27FC236}">
                <a16:creationId xmlns:a16="http://schemas.microsoft.com/office/drawing/2014/main" id="{14950391-7365-07F5-814E-E372F84B2357}"/>
              </a:ext>
            </a:extLst>
          </p:cNvPr>
          <p:cNvSpPr txBox="1"/>
          <p:nvPr/>
        </p:nvSpPr>
        <p:spPr>
          <a:xfrm>
            <a:off x="6502735" y="3130215"/>
            <a:ext cx="54542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우리의 모델을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Admin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페이지에서 볼 수 있도록 등록하자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B72356-54C0-5E66-879B-5A8423040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871" y="2847086"/>
            <a:ext cx="3124200" cy="1536700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768BEA3-959F-56B3-68FF-BD62EB911CD3}"/>
              </a:ext>
            </a:extLst>
          </p:cNvPr>
          <p:cNvSpPr/>
          <p:nvPr/>
        </p:nvSpPr>
        <p:spPr>
          <a:xfrm>
            <a:off x="3314396" y="3114396"/>
            <a:ext cx="2513761" cy="2873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4FDDF63-8A13-5BA5-BA96-7C54929D0191}"/>
              </a:ext>
            </a:extLst>
          </p:cNvPr>
          <p:cNvSpPr/>
          <p:nvPr/>
        </p:nvSpPr>
        <p:spPr>
          <a:xfrm>
            <a:off x="3301871" y="3896501"/>
            <a:ext cx="2513761" cy="2873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72F34D0C-63E8-C296-C65D-3C3068E2A5ED}"/>
              </a:ext>
            </a:extLst>
          </p:cNvPr>
          <p:cNvSpPr txBox="1"/>
          <p:nvPr/>
        </p:nvSpPr>
        <p:spPr>
          <a:xfrm>
            <a:off x="6521941" y="3499506"/>
            <a:ext cx="545423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FFC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유의</a:t>
            </a:r>
            <a:r>
              <a:rPr lang="en-US" altLang="ko-KR" sz="1200" b="1" dirty="0">
                <a:solidFill>
                  <a:srgbClr val="FFC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sz="1200" b="1" dirty="0">
                <a:solidFill>
                  <a:srgbClr val="FFC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sz="1200" b="1" dirty="0">
              <a:solidFill>
                <a:srgbClr val="FFC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.models</a:t>
            </a:r>
            <a:r>
              <a:rPr lang="ko-KR" altLang="en-US" sz="1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에서 우리가 만든 </a:t>
            </a:r>
            <a:r>
              <a:rPr lang="en-US" altLang="ko-KR" sz="1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  <a:r>
              <a:rPr lang="ko-KR" altLang="en-US" sz="1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모델을 </a:t>
            </a:r>
            <a:r>
              <a:rPr lang="en-US" altLang="ko-KR" sz="1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import</a:t>
            </a:r>
            <a:r>
              <a:rPr lang="ko-KR" altLang="en-US" sz="1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하고 등록해야 한다</a:t>
            </a:r>
            <a:endParaRPr lang="en-US" altLang="ko-KR" sz="1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899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오브젝트 생성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96;p2">
            <a:extLst>
              <a:ext uri="{FF2B5EF4-FFF2-40B4-BE49-F238E27FC236}">
                <a16:creationId xmlns:a16="http://schemas.microsoft.com/office/drawing/2014/main" id="{14950391-7365-07F5-814E-E372F84B2357}"/>
              </a:ext>
            </a:extLst>
          </p:cNvPr>
          <p:cNvSpPr txBox="1"/>
          <p:nvPr/>
        </p:nvSpPr>
        <p:spPr>
          <a:xfrm>
            <a:off x="6241305" y="1775793"/>
            <a:ext cx="54542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이제 장고 서버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켜서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admin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페이지에 들어가보자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72F34D0C-63E8-C296-C65D-3C3068E2A5ED}"/>
              </a:ext>
            </a:extLst>
          </p:cNvPr>
          <p:cNvSpPr txBox="1"/>
          <p:nvPr/>
        </p:nvSpPr>
        <p:spPr>
          <a:xfrm>
            <a:off x="6260511" y="2145084"/>
            <a:ext cx="545423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FFC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명령어</a:t>
            </a:r>
            <a:r>
              <a:rPr lang="en-US" altLang="ko-KR" sz="1200" b="1" dirty="0">
                <a:solidFill>
                  <a:srgbClr val="FFC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$ pytho</a:t>
            </a:r>
            <a:r>
              <a:rPr lang="en-US" altLang="ko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 </a:t>
            </a:r>
            <a:r>
              <a:rPr lang="en-US" altLang="ko-KR" sz="12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manage.py</a:t>
            </a:r>
            <a:r>
              <a:rPr lang="en-US" altLang="ko-KR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runserver</a:t>
            </a:r>
            <a:endParaRPr lang="en-US" altLang="ko-KR" sz="1200" b="1" dirty="0">
              <a:solidFill>
                <a:srgbClr val="FFC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3C75D3-CE99-AABA-E17B-192E53266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62"/>
          <a:stretch/>
        </p:blipFill>
        <p:spPr>
          <a:xfrm>
            <a:off x="85038" y="1562492"/>
            <a:ext cx="6156267" cy="26132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6D7BA4-D169-D836-6F35-A3398F20B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166" y="3640346"/>
            <a:ext cx="5694123" cy="2454178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43D4E0F-B6FB-F457-A97E-38419CE33B8C}"/>
              </a:ext>
            </a:extLst>
          </p:cNvPr>
          <p:cNvSpPr/>
          <p:nvPr/>
        </p:nvSpPr>
        <p:spPr>
          <a:xfrm>
            <a:off x="3231715" y="3713854"/>
            <a:ext cx="438411" cy="2694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04119F6-984C-41E9-15A6-85121C90ABEA}"/>
              </a:ext>
            </a:extLst>
          </p:cNvPr>
          <p:cNvCxnSpPr>
            <a:cxnSpLocks/>
          </p:cNvCxnSpPr>
          <p:nvPr/>
        </p:nvCxnSpPr>
        <p:spPr>
          <a:xfrm flipV="1">
            <a:off x="3670126" y="2880986"/>
            <a:ext cx="2693096" cy="1014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70AC8408-DD6A-2E1D-9F49-30FB1C93A0CE}"/>
              </a:ext>
            </a:extLst>
          </p:cNvPr>
          <p:cNvSpPr txBox="1"/>
          <p:nvPr/>
        </p:nvSpPr>
        <p:spPr>
          <a:xfrm>
            <a:off x="6266357" y="2731705"/>
            <a:ext cx="603420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어드민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페이지에서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+Add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통해 직접 오브젝트를 생성해보자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2987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오브젝트 생성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6D7BA4-D169-D836-6F35-A3398F20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5" t="59415"/>
          <a:stretch/>
        </p:blipFill>
        <p:spPr>
          <a:xfrm>
            <a:off x="256572" y="1633494"/>
            <a:ext cx="5549553" cy="1372753"/>
          </a:xfrm>
          <a:prstGeom prst="rect">
            <a:avLst/>
          </a:prstGeom>
        </p:spPr>
      </p:pic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70AC8408-DD6A-2E1D-9F49-30FB1C93A0CE}"/>
              </a:ext>
            </a:extLst>
          </p:cNvPr>
          <p:cNvSpPr txBox="1"/>
          <p:nvPr/>
        </p:nvSpPr>
        <p:spPr>
          <a:xfrm>
            <a:off x="6604856" y="4881717"/>
            <a:ext cx="533057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위에서 우리가 만든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모델로 만든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오브젝트 자체를 출력할 때 값을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title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할래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AE137D7F-227E-FE20-7ECA-812D6489B2C5}"/>
              </a:ext>
            </a:extLst>
          </p:cNvPr>
          <p:cNvSpPr txBox="1"/>
          <p:nvPr/>
        </p:nvSpPr>
        <p:spPr>
          <a:xfrm>
            <a:off x="2732339" y="2670149"/>
            <a:ext cx="3193305" cy="49240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앗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그런데 보기가 불편하다</a:t>
            </a:r>
            <a:endParaRPr lang="en-US" altLang="ko-KR" sz="13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어떤 오브젝트인지 확인하는 것이 </a:t>
            </a:r>
            <a:r>
              <a:rPr lang="ko-KR" altLang="en-US" sz="1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어렵군😅</a:t>
            </a:r>
            <a:endParaRPr lang="en-US" altLang="ko-KR" sz="13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69AC5-7AF2-118A-3C54-F5A3FBCBA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01" r="28599" b="5655"/>
          <a:stretch/>
        </p:blipFill>
        <p:spPr>
          <a:xfrm>
            <a:off x="256572" y="3889271"/>
            <a:ext cx="5549553" cy="1818905"/>
          </a:xfrm>
          <a:prstGeom prst="rect">
            <a:avLst/>
          </a:prstGeom>
        </p:spPr>
      </p:pic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33CB8E66-579F-25AA-C56A-1565B952BD4E}"/>
              </a:ext>
            </a:extLst>
          </p:cNvPr>
          <p:cNvSpPr txBox="1"/>
          <p:nvPr/>
        </p:nvSpPr>
        <p:spPr>
          <a:xfrm>
            <a:off x="2732339" y="5568105"/>
            <a:ext cx="3193305" cy="49240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드디어 알아볼 수 있겠군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~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각 오브젝트의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title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 바로 보인다🥰</a:t>
            </a:r>
            <a:endParaRPr lang="en-US" altLang="ko-KR" sz="13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EDB14C-ED16-4D6B-2022-D454988D8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551" y="2380286"/>
            <a:ext cx="4470400" cy="1663700"/>
          </a:xfrm>
          <a:prstGeom prst="rect">
            <a:avLst/>
          </a:prstGeom>
        </p:spPr>
      </p:pic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2DF9837C-B0D5-6EDA-6A2C-FFF61CFD586E}"/>
              </a:ext>
            </a:extLst>
          </p:cNvPr>
          <p:cNvSpPr/>
          <p:nvPr/>
        </p:nvSpPr>
        <p:spPr>
          <a:xfrm>
            <a:off x="2878812" y="3289840"/>
            <a:ext cx="415582" cy="497193"/>
          </a:xfrm>
          <a:prstGeom prst="downArrow">
            <a:avLst/>
          </a:prstGeom>
          <a:solidFill>
            <a:srgbClr val="07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818E0E4E-402B-2A23-3470-B6B371A9BB7B}"/>
              </a:ext>
            </a:extLst>
          </p:cNvPr>
          <p:cNvSpPr txBox="1"/>
          <p:nvPr/>
        </p:nvSpPr>
        <p:spPr>
          <a:xfrm>
            <a:off x="6612136" y="2068327"/>
            <a:ext cx="102349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models.py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7C0DC58-F4D7-5D36-4EF5-EE0937C60B69}"/>
              </a:ext>
            </a:extLst>
          </p:cNvPr>
          <p:cNvSpPr/>
          <p:nvPr/>
        </p:nvSpPr>
        <p:spPr>
          <a:xfrm>
            <a:off x="7053708" y="3428776"/>
            <a:ext cx="2259480" cy="5691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91559B19-C038-C429-F308-31ACC3B37C2C}"/>
              </a:ext>
            </a:extLst>
          </p:cNvPr>
          <p:cNvSpPr txBox="1"/>
          <p:nvPr/>
        </p:nvSpPr>
        <p:spPr>
          <a:xfrm>
            <a:off x="6681551" y="4435610"/>
            <a:ext cx="2427027" cy="4000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__str__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에 대하여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08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6916701-4393-364B-AEA2-5F227C2D34F8}"/>
              </a:ext>
            </a:extLst>
          </p:cNvPr>
          <p:cNvSpPr/>
          <p:nvPr/>
        </p:nvSpPr>
        <p:spPr>
          <a:xfrm>
            <a:off x="220892" y="3130685"/>
            <a:ext cx="5808575" cy="287537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Model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ORM (Object Relational Mapping)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818E0E4E-402B-2A23-3470-B6B371A9BB7B}"/>
              </a:ext>
            </a:extLst>
          </p:cNvPr>
          <p:cNvSpPr txBox="1"/>
          <p:nvPr/>
        </p:nvSpPr>
        <p:spPr>
          <a:xfrm>
            <a:off x="1726149" y="3695687"/>
            <a:ext cx="26202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모델명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objects.create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()</a:t>
            </a: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91559B19-C038-C429-F308-31ACC3B37C2C}"/>
              </a:ext>
            </a:extLst>
          </p:cNvPr>
          <p:cNvSpPr txBox="1"/>
          <p:nvPr/>
        </p:nvSpPr>
        <p:spPr>
          <a:xfrm>
            <a:off x="2638068" y="2459798"/>
            <a:ext cx="925344" cy="4000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Create</a:t>
            </a:r>
          </a:p>
        </p:txBody>
      </p:sp>
      <p:sp>
        <p:nvSpPr>
          <p:cNvPr id="4" name="Google Shape;96;p2">
            <a:hlinkClick r:id="rId3" action="ppaction://hlinksldjump"/>
            <a:extLst>
              <a:ext uri="{FF2B5EF4-FFF2-40B4-BE49-F238E27FC236}">
                <a16:creationId xmlns:a16="http://schemas.microsoft.com/office/drawing/2014/main" id="{F115AB05-C57D-9A50-3ADA-43B826A0FDBC}"/>
              </a:ext>
            </a:extLst>
          </p:cNvPr>
          <p:cNvSpPr txBox="1"/>
          <p:nvPr/>
        </p:nvSpPr>
        <p:spPr>
          <a:xfrm>
            <a:off x="590305" y="1619273"/>
            <a:ext cx="2213004" cy="36929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ORM</a:t>
            </a: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48680710-71B7-918A-F8D2-DEB7712FCF58}"/>
              </a:ext>
            </a:extLst>
          </p:cNvPr>
          <p:cNvSpPr txBox="1"/>
          <p:nvPr/>
        </p:nvSpPr>
        <p:spPr>
          <a:xfrm>
            <a:off x="2803309" y="1573106"/>
            <a:ext cx="27301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 뭐였더라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</a:p>
        </p:txBody>
      </p:sp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DA99D8E2-31C9-4CF2-D5B3-6754EE39E6C6}"/>
              </a:ext>
            </a:extLst>
          </p:cNvPr>
          <p:cNvSpPr txBox="1"/>
          <p:nvPr/>
        </p:nvSpPr>
        <p:spPr>
          <a:xfrm>
            <a:off x="4603211" y="1559857"/>
            <a:ext cx="68161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 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모델을 가지고 글을 생성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(Create)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하고 조회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(Read)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하기 위해 </a:t>
            </a:r>
            <a:r>
              <a:rPr lang="en-US" altLang="ko-KR" sz="2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django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ORM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을 사용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/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en-US" altLang="ko-KR" sz="16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views.py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 작성예정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0" name="Google Shape;96;p2">
            <a:extLst>
              <a:ext uri="{FF2B5EF4-FFF2-40B4-BE49-F238E27FC236}">
                <a16:creationId xmlns:a16="http://schemas.microsoft.com/office/drawing/2014/main" id="{BA342588-8D91-C783-9D92-AE821BEE0AD9}"/>
              </a:ext>
            </a:extLst>
          </p:cNvPr>
          <p:cNvSpPr txBox="1"/>
          <p:nvPr/>
        </p:nvSpPr>
        <p:spPr>
          <a:xfrm>
            <a:off x="8608144" y="2516278"/>
            <a:ext cx="925344" cy="4000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Read</a:t>
            </a: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2B5D5A0C-6C0B-CC10-2CED-C633EE2FDA0B}"/>
              </a:ext>
            </a:extLst>
          </p:cNvPr>
          <p:cNvSpPr txBox="1"/>
          <p:nvPr/>
        </p:nvSpPr>
        <p:spPr>
          <a:xfrm>
            <a:off x="849204" y="3967887"/>
            <a:ext cx="605325" cy="307736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방식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8" name="Google Shape;96;p2">
            <a:extLst>
              <a:ext uri="{FF2B5EF4-FFF2-40B4-BE49-F238E27FC236}">
                <a16:creationId xmlns:a16="http://schemas.microsoft.com/office/drawing/2014/main" id="{1E8152B3-5294-2226-F9D1-DFEB03C02912}"/>
              </a:ext>
            </a:extLst>
          </p:cNvPr>
          <p:cNvSpPr txBox="1"/>
          <p:nvPr/>
        </p:nvSpPr>
        <p:spPr>
          <a:xfrm>
            <a:off x="1726149" y="4072390"/>
            <a:ext cx="478003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()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안에는 우리가 정의한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Field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필드의 값을 지정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9" name="Google Shape;96;p2">
            <a:extLst>
              <a:ext uri="{FF2B5EF4-FFF2-40B4-BE49-F238E27FC236}">
                <a16:creationId xmlns:a16="http://schemas.microsoft.com/office/drawing/2014/main" id="{6091A291-1503-07FC-ED10-73B07AE20CCC}"/>
              </a:ext>
            </a:extLst>
          </p:cNvPr>
          <p:cNvSpPr txBox="1"/>
          <p:nvPr/>
        </p:nvSpPr>
        <p:spPr>
          <a:xfrm>
            <a:off x="6833279" y="3420356"/>
            <a:ext cx="26202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모델명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objects.all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()</a:t>
            </a:r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295789C1-07A0-92B8-2399-53761EB8BECD}"/>
              </a:ext>
            </a:extLst>
          </p:cNvPr>
          <p:cNvSpPr txBox="1"/>
          <p:nvPr/>
        </p:nvSpPr>
        <p:spPr>
          <a:xfrm>
            <a:off x="6858331" y="3772007"/>
            <a:ext cx="478003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모든 인스턴스의 배열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1" name="Google Shape;96;p2">
            <a:extLst>
              <a:ext uri="{FF2B5EF4-FFF2-40B4-BE49-F238E27FC236}">
                <a16:creationId xmlns:a16="http://schemas.microsoft.com/office/drawing/2014/main" id="{F51CAE21-0E27-6ED5-1512-C5C0702A50A7}"/>
              </a:ext>
            </a:extLst>
          </p:cNvPr>
          <p:cNvSpPr txBox="1"/>
          <p:nvPr/>
        </p:nvSpPr>
        <p:spPr>
          <a:xfrm>
            <a:off x="1726149" y="4725161"/>
            <a:ext cx="236986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Person.objects.create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  name =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＇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지후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＇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age = 24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</p:txBody>
      </p:sp>
      <p:sp>
        <p:nvSpPr>
          <p:cNvPr id="22" name="Google Shape;96;p2">
            <a:extLst>
              <a:ext uri="{FF2B5EF4-FFF2-40B4-BE49-F238E27FC236}">
                <a16:creationId xmlns:a16="http://schemas.microsoft.com/office/drawing/2014/main" id="{78C01C69-9A50-3661-D095-6930CFB84891}"/>
              </a:ext>
            </a:extLst>
          </p:cNvPr>
          <p:cNvSpPr txBox="1"/>
          <p:nvPr/>
        </p:nvSpPr>
        <p:spPr>
          <a:xfrm>
            <a:off x="849203" y="5017120"/>
            <a:ext cx="605325" cy="307736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예시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08A66C0-55ED-B46F-79FA-63267CD40316}"/>
              </a:ext>
            </a:extLst>
          </p:cNvPr>
          <p:cNvSpPr/>
          <p:nvPr/>
        </p:nvSpPr>
        <p:spPr>
          <a:xfrm>
            <a:off x="6166529" y="3130685"/>
            <a:ext cx="5808575" cy="287537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Google Shape;96;p2">
            <a:extLst>
              <a:ext uri="{FF2B5EF4-FFF2-40B4-BE49-F238E27FC236}">
                <a16:creationId xmlns:a16="http://schemas.microsoft.com/office/drawing/2014/main" id="{8A5CA964-A610-648E-C490-ECC4AA9BBFD0}"/>
              </a:ext>
            </a:extLst>
          </p:cNvPr>
          <p:cNvSpPr txBox="1"/>
          <p:nvPr/>
        </p:nvSpPr>
        <p:spPr>
          <a:xfrm>
            <a:off x="6859824" y="4231628"/>
            <a:ext cx="26202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모델명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objects.get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()</a:t>
            </a:r>
          </a:p>
        </p:txBody>
      </p:sp>
      <p:sp>
        <p:nvSpPr>
          <p:cNvPr id="26" name="Google Shape;96;p2">
            <a:extLst>
              <a:ext uri="{FF2B5EF4-FFF2-40B4-BE49-F238E27FC236}">
                <a16:creationId xmlns:a16="http://schemas.microsoft.com/office/drawing/2014/main" id="{86A9D812-9822-593C-6B4B-E3D5AB4750E6}"/>
              </a:ext>
            </a:extLst>
          </p:cNvPr>
          <p:cNvSpPr txBox="1"/>
          <p:nvPr/>
        </p:nvSpPr>
        <p:spPr>
          <a:xfrm>
            <a:off x="6884876" y="4583279"/>
            <a:ext cx="497727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()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안의 조건에 맞는 인스턴스가 없거나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</a:t>
            </a:r>
            <a:r>
              <a:rPr lang="ko-KR" altLang="en-US" sz="1400" b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둘 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이상이면 에러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D74FC1B5-12F5-B0FD-CF7A-1751EBE0B41A}"/>
              </a:ext>
            </a:extLst>
          </p:cNvPr>
          <p:cNvSpPr txBox="1"/>
          <p:nvPr/>
        </p:nvSpPr>
        <p:spPr>
          <a:xfrm>
            <a:off x="6859824" y="5110991"/>
            <a:ext cx="26202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모델명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objects.filter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()</a:t>
            </a:r>
          </a:p>
        </p:txBody>
      </p:sp>
      <p:sp>
        <p:nvSpPr>
          <p:cNvPr id="28" name="Google Shape;96;p2">
            <a:extLst>
              <a:ext uri="{FF2B5EF4-FFF2-40B4-BE49-F238E27FC236}">
                <a16:creationId xmlns:a16="http://schemas.microsoft.com/office/drawing/2014/main" id="{75FE5128-6FBF-B0E4-3442-D4F6095F18DD}"/>
              </a:ext>
            </a:extLst>
          </p:cNvPr>
          <p:cNvSpPr txBox="1"/>
          <p:nvPr/>
        </p:nvSpPr>
        <p:spPr>
          <a:xfrm>
            <a:off x="6884876" y="5462642"/>
            <a:ext cx="497727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()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안의 조건에 맞는 모든 인스턴스의 배열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36" name="Google Shape;96;p2">
            <a:extLst>
              <a:ext uri="{FF2B5EF4-FFF2-40B4-BE49-F238E27FC236}">
                <a16:creationId xmlns:a16="http://schemas.microsoft.com/office/drawing/2014/main" id="{C1015D0F-8136-5DD0-FA27-D6EBCA812DA9}"/>
              </a:ext>
            </a:extLst>
          </p:cNvPr>
          <p:cNvSpPr txBox="1"/>
          <p:nvPr/>
        </p:nvSpPr>
        <p:spPr>
          <a:xfrm>
            <a:off x="1151865" y="6194986"/>
            <a:ext cx="8655706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공식문서 참고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ko-KR" altLang="en-US" sz="1100" dirty="0">
                <a:hlinkClick r:id="rId4"/>
              </a:rPr>
              <a:t>https://docs.djangoproject.com/ko/4.1/ref/models/querysets/#django.db.models.query.QuerySet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6950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6916701-4393-364B-AEA2-5F227C2D34F8}"/>
              </a:ext>
            </a:extLst>
          </p:cNvPr>
          <p:cNvSpPr/>
          <p:nvPr/>
        </p:nvSpPr>
        <p:spPr>
          <a:xfrm>
            <a:off x="2480062" y="2886462"/>
            <a:ext cx="5738045" cy="12872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Title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이 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“</a:t>
            </a:r>
            <a:r>
              <a:rPr kumimoji="1" lang="ko-KR" altLang="en-US" dirty="0" err="1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세션하는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 날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”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이고 </a:t>
            </a:r>
            <a:endParaRPr kumimoji="1" lang="en-US" altLang="ko-KR" dirty="0">
              <a:solidFill>
                <a:schemeClr val="tx1"/>
              </a:solidFill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  <a:p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content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가 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“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나 천재인가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?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 이걸 이렇게 잘할 수 있다니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”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인 </a:t>
            </a:r>
            <a:endParaRPr kumimoji="1" lang="en-US" altLang="ko-KR" dirty="0">
              <a:solidFill>
                <a:schemeClr val="tx1"/>
              </a:solidFill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  <a:p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Article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을 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DB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에 생성하려면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?</a:t>
            </a:r>
            <a:endParaRPr kumimoji="1" lang="ko-KR" altLang="en-US" dirty="0">
              <a:solidFill>
                <a:schemeClr val="tx1"/>
              </a:solidFill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도전</a:t>
            </a: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ORM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다루는 간단한 연습문제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개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91559B19-C038-C429-F308-31ACC3B37C2C}"/>
              </a:ext>
            </a:extLst>
          </p:cNvPr>
          <p:cNvSpPr txBox="1"/>
          <p:nvPr/>
        </p:nvSpPr>
        <p:spPr>
          <a:xfrm>
            <a:off x="2555537" y="2332082"/>
            <a:ext cx="925344" cy="4000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문제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50402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6916701-4393-364B-AEA2-5F227C2D34F8}"/>
              </a:ext>
            </a:extLst>
          </p:cNvPr>
          <p:cNvSpPr/>
          <p:nvPr/>
        </p:nvSpPr>
        <p:spPr>
          <a:xfrm>
            <a:off x="2480062" y="2886462"/>
            <a:ext cx="5738045" cy="12872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DB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에 있는 모든 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Article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을 조회한다면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?</a:t>
            </a:r>
            <a:endParaRPr kumimoji="1" lang="ko-KR" altLang="en-US" dirty="0">
              <a:solidFill>
                <a:schemeClr val="tx1"/>
              </a:solidFill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도전</a:t>
            </a: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ORM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다루는 간단한 연습문제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개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91559B19-C038-C429-F308-31ACC3B37C2C}"/>
              </a:ext>
            </a:extLst>
          </p:cNvPr>
          <p:cNvSpPr txBox="1"/>
          <p:nvPr/>
        </p:nvSpPr>
        <p:spPr>
          <a:xfrm>
            <a:off x="2555537" y="2332082"/>
            <a:ext cx="925344" cy="4000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문제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1009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506245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지난 시간 복습 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–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글쓰기과제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MTV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패턴 </a:t>
            </a:r>
            <a:endParaRPr lang="en-US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B4DA85-6595-13C4-9904-06B87C84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68" y="1418113"/>
            <a:ext cx="4842629" cy="54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33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6916701-4393-364B-AEA2-5F227C2D34F8}"/>
              </a:ext>
            </a:extLst>
          </p:cNvPr>
          <p:cNvSpPr/>
          <p:nvPr/>
        </p:nvSpPr>
        <p:spPr>
          <a:xfrm>
            <a:off x="2480062" y="2886462"/>
            <a:ext cx="5738045" cy="12872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DB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에 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pk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가 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인 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Article</a:t>
            </a:r>
            <a:r>
              <a:rPr kumimoji="1" lang="ko-KR" altLang="en-US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을 조회한다면</a:t>
            </a:r>
            <a:r>
              <a:rPr kumimoji="1" lang="en-US" altLang="ko-KR" dirty="0">
                <a:solidFill>
                  <a:schemeClr val="tx1"/>
                </a:solidFill>
                <a:latin typeface="Binggrae Melona" panose="020B0803000000000000" pitchFamily="34" charset="-127"/>
                <a:ea typeface="Binggrae Melona" panose="020B0803000000000000" pitchFamily="34" charset="-127"/>
              </a:rPr>
              <a:t>?</a:t>
            </a:r>
            <a:endParaRPr kumimoji="1" lang="ko-KR" altLang="en-US" dirty="0">
              <a:solidFill>
                <a:schemeClr val="tx1"/>
              </a:solidFill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도전</a:t>
            </a: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ORM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다루는 간단한 연습문제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개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91559B19-C038-C429-F308-31ACC3B37C2C}"/>
              </a:ext>
            </a:extLst>
          </p:cNvPr>
          <p:cNvSpPr txBox="1"/>
          <p:nvPr/>
        </p:nvSpPr>
        <p:spPr>
          <a:xfrm>
            <a:off x="2555537" y="2332082"/>
            <a:ext cx="925344" cy="4000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문제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5002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A680C6-1899-90E9-973D-AE9F18DE7A21}"/>
              </a:ext>
            </a:extLst>
          </p:cNvPr>
          <p:cNvSpPr/>
          <p:nvPr/>
        </p:nvSpPr>
        <p:spPr>
          <a:xfrm>
            <a:off x="7503090" y="663881"/>
            <a:ext cx="4400809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페이지 구성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1E277B-8978-FF94-7DEA-7ED560910FD7}"/>
              </a:ext>
            </a:extLst>
          </p:cNvPr>
          <p:cNvGrpSpPr/>
          <p:nvPr/>
        </p:nvGrpSpPr>
        <p:grpSpPr>
          <a:xfrm>
            <a:off x="627144" y="2133603"/>
            <a:ext cx="6393349" cy="2362317"/>
            <a:chOff x="999672" y="1431470"/>
            <a:chExt cx="10502972" cy="4241585"/>
          </a:xfrm>
        </p:grpSpPr>
        <p:pic>
          <p:nvPicPr>
            <p:cNvPr id="4" name="Picture 8" descr="Django - 장고 프레임워크 이해">
              <a:extLst>
                <a:ext uri="{FF2B5EF4-FFF2-40B4-BE49-F238E27FC236}">
                  <a16:creationId xmlns:a16="http://schemas.microsoft.com/office/drawing/2014/main" id="{55EF9197-995A-1157-F486-00BD3478D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72" y="1431470"/>
              <a:ext cx="10502972" cy="424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6CD95002-2A28-F47A-4948-7BB21DB5E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014" y="2944678"/>
              <a:ext cx="392623" cy="408122"/>
            </a:xfrm>
            <a:prstGeom prst="straightConnector1">
              <a:avLst/>
            </a:prstGeom>
            <a:ln w="38100">
              <a:solidFill>
                <a:srgbClr val="10B1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840087E-289F-2959-8F00-85071CF9F1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1111" y="4108360"/>
              <a:ext cx="418562" cy="444321"/>
            </a:xfrm>
            <a:prstGeom prst="straightConnector1">
              <a:avLst/>
            </a:prstGeom>
            <a:ln w="38100">
              <a:solidFill>
                <a:srgbClr val="10B1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1906B82-BE41-315A-B878-9CCA7C1CF37B}"/>
              </a:ext>
            </a:extLst>
          </p:cNvPr>
          <p:cNvSpPr/>
          <p:nvPr/>
        </p:nvSpPr>
        <p:spPr>
          <a:xfrm>
            <a:off x="4701083" y="2439170"/>
            <a:ext cx="960681" cy="76450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EE33C55E-2549-D5ED-F200-4F86606FF611}"/>
              </a:ext>
            </a:extLst>
          </p:cNvPr>
          <p:cNvSpPr txBox="1"/>
          <p:nvPr/>
        </p:nvSpPr>
        <p:spPr>
          <a:xfrm>
            <a:off x="7666445" y="1337001"/>
            <a:ext cx="18799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양식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 완료 버튼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0" name="Google Shape;96;p2">
            <a:extLst>
              <a:ext uri="{FF2B5EF4-FFF2-40B4-BE49-F238E27FC236}">
                <a16:creationId xmlns:a16="http://schemas.microsoft.com/office/drawing/2014/main" id="{E91F9D2A-6CD4-F350-B58A-BA617A89D558}"/>
              </a:ext>
            </a:extLst>
          </p:cNvPr>
          <p:cNvSpPr txBox="1"/>
          <p:nvPr/>
        </p:nvSpPr>
        <p:spPr>
          <a:xfrm>
            <a:off x="2902695" y="4592311"/>
            <a:ext cx="3193305" cy="49240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그럼 우리가 볼</a:t>
            </a:r>
            <a:endParaRPr lang="en-US" altLang="ko-KR" sz="13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블로그 페이지에는 어떤 것들이 필요할까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793B99D8-5EDC-5E26-4D30-A84DD5DB7CC2}"/>
              </a:ext>
            </a:extLst>
          </p:cNvPr>
          <p:cNvSpPr txBox="1"/>
          <p:nvPr/>
        </p:nvSpPr>
        <p:spPr>
          <a:xfrm>
            <a:off x="5177248" y="1964346"/>
            <a:ext cx="1641578" cy="338514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모델은 준비완료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49CD869-56F2-00C6-ADAE-8EEE9C43A9AD}"/>
              </a:ext>
            </a:extLst>
          </p:cNvPr>
          <p:cNvSpPr/>
          <p:nvPr/>
        </p:nvSpPr>
        <p:spPr>
          <a:xfrm>
            <a:off x="4701083" y="3654329"/>
            <a:ext cx="960681" cy="76450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Google Shape;96;p2">
            <a:extLst>
              <a:ext uri="{FF2B5EF4-FFF2-40B4-BE49-F238E27FC236}">
                <a16:creationId xmlns:a16="http://schemas.microsoft.com/office/drawing/2014/main" id="{9EB639DB-6EC2-0EDD-0587-91C0102D37CA}"/>
              </a:ext>
            </a:extLst>
          </p:cNvPr>
          <p:cNvSpPr txBox="1"/>
          <p:nvPr/>
        </p:nvSpPr>
        <p:spPr>
          <a:xfrm>
            <a:off x="7666445" y="801471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518B8CD-4141-5734-2CB2-673336A461AC}"/>
              </a:ext>
            </a:extLst>
          </p:cNvPr>
          <p:cNvSpPr/>
          <p:nvPr/>
        </p:nvSpPr>
        <p:spPr>
          <a:xfrm>
            <a:off x="7503090" y="2528793"/>
            <a:ext cx="4400811" cy="1886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26192AB5-3B51-060F-76D9-C8EAA75D8FA6}"/>
              </a:ext>
            </a:extLst>
          </p:cNvPr>
          <p:cNvSpPr txBox="1"/>
          <p:nvPr/>
        </p:nvSpPr>
        <p:spPr>
          <a:xfrm>
            <a:off x="7666445" y="3201914"/>
            <a:ext cx="423745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전체 글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리스팅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글의 세부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(detail)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(new)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1" name="Google Shape;96;p2">
            <a:extLst>
              <a:ext uri="{FF2B5EF4-FFF2-40B4-BE49-F238E27FC236}">
                <a16:creationId xmlns:a16="http://schemas.microsoft.com/office/drawing/2014/main" id="{B770F627-9CC0-D2F7-99DF-C34535DE8A48}"/>
              </a:ext>
            </a:extLst>
          </p:cNvPr>
          <p:cNvSpPr txBox="1"/>
          <p:nvPr/>
        </p:nvSpPr>
        <p:spPr>
          <a:xfrm>
            <a:off x="7666445" y="2666384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1B12324F-2B6C-F8F6-DBF3-8FC6FE0ABC17}"/>
              </a:ext>
            </a:extLst>
          </p:cNvPr>
          <p:cNvSpPr/>
          <p:nvPr/>
        </p:nvSpPr>
        <p:spPr>
          <a:xfrm>
            <a:off x="7503089" y="4791466"/>
            <a:ext cx="4400811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Google Shape;96;p2">
            <a:extLst>
              <a:ext uri="{FF2B5EF4-FFF2-40B4-BE49-F238E27FC236}">
                <a16:creationId xmlns:a16="http://schemas.microsoft.com/office/drawing/2014/main" id="{DD13B5EF-D90E-BDE6-19D4-F7E9B8944531}"/>
              </a:ext>
            </a:extLst>
          </p:cNvPr>
          <p:cNvSpPr txBox="1"/>
          <p:nvPr/>
        </p:nvSpPr>
        <p:spPr>
          <a:xfrm>
            <a:off x="7666444" y="5464586"/>
            <a:ext cx="38700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하나의 세부내용 보여주기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✅목록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(list)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으로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돌아가기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5" name="Google Shape;96;p2">
            <a:extLst>
              <a:ext uri="{FF2B5EF4-FFF2-40B4-BE49-F238E27FC236}">
                <a16:creationId xmlns:a16="http://schemas.microsoft.com/office/drawing/2014/main" id="{62DAB6A7-883E-9FC1-180E-F58AF3483503}"/>
              </a:ext>
            </a:extLst>
          </p:cNvPr>
          <p:cNvSpPr txBox="1"/>
          <p:nvPr/>
        </p:nvSpPr>
        <p:spPr>
          <a:xfrm>
            <a:off x="7666444" y="4929056"/>
            <a:ext cx="16228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B6C8223-DD90-7EE8-B99D-6FA26303C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6310" y="803207"/>
            <a:ext cx="500322" cy="5003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9AF1697-9501-CFBE-0A6E-886F4CB81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3063" y="2660544"/>
            <a:ext cx="467464" cy="4674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2E25C80-96B0-967B-4E2E-C1F6F7F58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273063" y="4880271"/>
            <a:ext cx="575283" cy="5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3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8" grpId="0"/>
      <p:bldP spid="19" grpId="0" animBg="1"/>
      <p:bldP spid="20" grpId="0"/>
      <p:bldP spid="21" grpId="0"/>
      <p:bldP spid="22" grpId="0" animBg="1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6D90AD6E-586E-1644-942C-54BD8A77F8D4}"/>
              </a:ext>
            </a:extLst>
          </p:cNvPr>
          <p:cNvSpPr txBox="1"/>
          <p:nvPr/>
        </p:nvSpPr>
        <p:spPr>
          <a:xfrm>
            <a:off x="1936171" y="3184972"/>
            <a:ext cx="8636579" cy="83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ko-KR" altLang="en-US" sz="4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쉬는시간</a:t>
            </a:r>
            <a:r>
              <a:rPr kumimoji="1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 </a:t>
            </a:r>
            <a:r>
              <a:rPr kumimoji="1" lang="en-US" altLang="ko-KR" sz="4800" dirty="0"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(?)</a:t>
            </a:r>
            <a:r>
              <a:rPr kumimoji="1" lang="en-US" altLang="ko-KR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 </a:t>
            </a:r>
            <a:r>
              <a:rPr kumimoji="1" lang="ko-KR" altLang="en-US" sz="4800" dirty="0"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이 가능할까</a:t>
            </a:r>
            <a:r>
              <a:rPr kumimoji="1" lang="en-US" altLang="ko-KR" sz="4800" dirty="0"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 </a:t>
            </a:r>
            <a:r>
              <a:rPr kumimoji="1" lang="ko-KR" altLang="en-US" sz="4800" dirty="0" err="1"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ㅠㅠ</a:t>
            </a:r>
            <a:endParaRPr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" name="Google Shape;97;p2">
            <a:extLst>
              <a:ext uri="{FF2B5EF4-FFF2-40B4-BE49-F238E27FC236}">
                <a16:creationId xmlns:a16="http://schemas.microsoft.com/office/drawing/2014/main" id="{7FC17F29-CD0E-0246-BD2F-65FE38262A6C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1;p3">
            <a:extLst>
              <a:ext uri="{FF2B5EF4-FFF2-40B4-BE49-F238E27FC236}">
                <a16:creationId xmlns:a16="http://schemas.microsoft.com/office/drawing/2014/main" id="{55200ADB-CE31-524C-BACE-188ACA52D39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4;p1">
            <a:extLst>
              <a:ext uri="{FF2B5EF4-FFF2-40B4-BE49-F238E27FC236}">
                <a16:creationId xmlns:a16="http://schemas.microsoft.com/office/drawing/2014/main" id="{BE0F9644-DC8D-904E-907E-B0CD83F82DC6}"/>
              </a:ext>
            </a:extLst>
          </p:cNvPr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753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6D90AD6E-586E-1644-942C-54BD8A77F8D4}"/>
              </a:ext>
            </a:extLst>
          </p:cNvPr>
          <p:cNvSpPr txBox="1"/>
          <p:nvPr/>
        </p:nvSpPr>
        <p:spPr>
          <a:xfrm>
            <a:off x="3433812" y="3013522"/>
            <a:ext cx="5324376" cy="83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R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new</a:t>
            </a:r>
            <a:r>
              <a:rPr kumimoji="1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페이지 고고</a:t>
            </a:r>
            <a:endParaRPr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" name="Google Shape;97;p2">
            <a:extLst>
              <a:ext uri="{FF2B5EF4-FFF2-40B4-BE49-F238E27FC236}">
                <a16:creationId xmlns:a16="http://schemas.microsoft.com/office/drawing/2014/main" id="{7FC17F29-CD0E-0246-BD2F-65FE38262A6C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1;p3">
            <a:extLst>
              <a:ext uri="{FF2B5EF4-FFF2-40B4-BE49-F238E27FC236}">
                <a16:creationId xmlns:a16="http://schemas.microsoft.com/office/drawing/2014/main" id="{55200ADB-CE31-524C-BACE-188ACA52D39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4;p1">
            <a:extLst>
              <a:ext uri="{FF2B5EF4-FFF2-40B4-BE49-F238E27FC236}">
                <a16:creationId xmlns:a16="http://schemas.microsoft.com/office/drawing/2014/main" id="{BE0F9644-DC8D-904E-907E-B0CD83F82DC6}"/>
              </a:ext>
            </a:extLst>
          </p:cNvPr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C7FDD427-3F70-27A3-6F08-5E80A44810D4}"/>
              </a:ext>
            </a:extLst>
          </p:cNvPr>
          <p:cNvSpPr/>
          <p:nvPr/>
        </p:nvSpPr>
        <p:spPr>
          <a:xfrm>
            <a:off x="7575363" y="4443102"/>
            <a:ext cx="4400809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A34BFF2D-E57B-708C-0CBA-12B8B39F985B}"/>
              </a:ext>
            </a:extLst>
          </p:cNvPr>
          <p:cNvSpPr txBox="1"/>
          <p:nvPr/>
        </p:nvSpPr>
        <p:spPr>
          <a:xfrm>
            <a:off x="7738718" y="5116222"/>
            <a:ext cx="18799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양식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 완료 버튼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4" name="Google Shape;96;p2">
            <a:extLst>
              <a:ext uri="{FF2B5EF4-FFF2-40B4-BE49-F238E27FC236}">
                <a16:creationId xmlns:a16="http://schemas.microsoft.com/office/drawing/2014/main" id="{ED2B6452-E4FC-CEAF-EAF5-1A2B210B5414}"/>
              </a:ext>
            </a:extLst>
          </p:cNvPr>
          <p:cNvSpPr txBox="1"/>
          <p:nvPr/>
        </p:nvSpPr>
        <p:spPr>
          <a:xfrm>
            <a:off x="7738718" y="4580692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9A347-FCB6-1474-1918-4A9415EC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583" y="4582428"/>
            <a:ext cx="500322" cy="5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49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A680C6-1899-90E9-973D-AE9F18DE7A21}"/>
              </a:ext>
            </a:extLst>
          </p:cNvPr>
          <p:cNvSpPr/>
          <p:nvPr/>
        </p:nvSpPr>
        <p:spPr>
          <a:xfrm>
            <a:off x="7665928" y="416007"/>
            <a:ext cx="4400809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1.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EE33C55E-2549-D5ED-F200-4F86606FF611}"/>
              </a:ext>
            </a:extLst>
          </p:cNvPr>
          <p:cNvSpPr txBox="1"/>
          <p:nvPr/>
        </p:nvSpPr>
        <p:spPr>
          <a:xfrm>
            <a:off x="7829283" y="1089127"/>
            <a:ext cx="18799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양식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 완료 버튼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793B99D8-5EDC-5E26-4D30-A84DD5DB7CC2}"/>
              </a:ext>
            </a:extLst>
          </p:cNvPr>
          <p:cNvSpPr txBox="1"/>
          <p:nvPr/>
        </p:nvSpPr>
        <p:spPr>
          <a:xfrm>
            <a:off x="7811831" y="2037466"/>
            <a:ext cx="2146362" cy="338514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 작성 페이지 만들기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18" name="Google Shape;96;p2">
            <a:extLst>
              <a:ext uri="{FF2B5EF4-FFF2-40B4-BE49-F238E27FC236}">
                <a16:creationId xmlns:a16="http://schemas.microsoft.com/office/drawing/2014/main" id="{9EB639DB-6EC2-0EDD-0587-91C0102D37CA}"/>
              </a:ext>
            </a:extLst>
          </p:cNvPr>
          <p:cNvSpPr txBox="1"/>
          <p:nvPr/>
        </p:nvSpPr>
        <p:spPr>
          <a:xfrm>
            <a:off x="7829283" y="553597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B6C8223-DD90-7EE8-B99D-6FA26303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148" y="555333"/>
            <a:ext cx="500322" cy="5003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94FBBF-2DE3-B0B9-4994-89554D005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28" y="1539661"/>
            <a:ext cx="1651939" cy="512856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95CBC80-8C0A-CDDE-CF3E-938DC5C2F42C}"/>
              </a:ext>
            </a:extLst>
          </p:cNvPr>
          <p:cNvSpPr/>
          <p:nvPr/>
        </p:nvSpPr>
        <p:spPr>
          <a:xfrm>
            <a:off x="627144" y="2274344"/>
            <a:ext cx="1141026" cy="4688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508F02-411B-0FF8-2DF5-9E46CCC76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122" y="1691144"/>
            <a:ext cx="5272220" cy="4432861"/>
          </a:xfrm>
          <a:prstGeom prst="rect">
            <a:avLst/>
          </a:prstGeom>
        </p:spPr>
      </p:pic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8BBE1482-E538-2DB2-14BA-A1DA2362F321}"/>
              </a:ext>
            </a:extLst>
          </p:cNvPr>
          <p:cNvSpPr txBox="1"/>
          <p:nvPr/>
        </p:nvSpPr>
        <p:spPr>
          <a:xfrm>
            <a:off x="7758956" y="3053084"/>
            <a:ext cx="419051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&lt;form&gt;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값을 입력 받아 제출하는 페이지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&lt;input&gt;,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&lt;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textarea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제목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title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과 내용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content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입력받기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&lt;button&gt;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입력 받은 값을 제출하는 버튼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값을 전달하여 글을 생성하므로</a:t>
            </a:r>
            <a:r>
              <a:rPr lang="en-US" altLang="ko-KR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action=“/new” method=“post”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7829283" y="2508772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3236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A680C6-1899-90E9-973D-AE9F18DE7A21}"/>
              </a:ext>
            </a:extLst>
          </p:cNvPr>
          <p:cNvSpPr/>
          <p:nvPr/>
        </p:nvSpPr>
        <p:spPr>
          <a:xfrm>
            <a:off x="7665928" y="416007"/>
            <a:ext cx="4400809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1.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EE33C55E-2549-D5ED-F200-4F86606FF611}"/>
              </a:ext>
            </a:extLst>
          </p:cNvPr>
          <p:cNvSpPr txBox="1"/>
          <p:nvPr/>
        </p:nvSpPr>
        <p:spPr>
          <a:xfrm>
            <a:off x="7829283" y="1089127"/>
            <a:ext cx="18799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양식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 완료 버튼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793B99D8-5EDC-5E26-4D30-A84DD5DB7CC2}"/>
              </a:ext>
            </a:extLst>
          </p:cNvPr>
          <p:cNvSpPr txBox="1"/>
          <p:nvPr/>
        </p:nvSpPr>
        <p:spPr>
          <a:xfrm>
            <a:off x="6690387" y="2148746"/>
            <a:ext cx="2152824" cy="338514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 작성 페이지 만들기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18" name="Google Shape;96;p2">
            <a:extLst>
              <a:ext uri="{FF2B5EF4-FFF2-40B4-BE49-F238E27FC236}">
                <a16:creationId xmlns:a16="http://schemas.microsoft.com/office/drawing/2014/main" id="{9EB639DB-6EC2-0EDD-0587-91C0102D37CA}"/>
              </a:ext>
            </a:extLst>
          </p:cNvPr>
          <p:cNvSpPr txBox="1"/>
          <p:nvPr/>
        </p:nvSpPr>
        <p:spPr>
          <a:xfrm>
            <a:off x="7829283" y="553597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B6C8223-DD90-7EE8-B99D-6FA26303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148" y="555333"/>
            <a:ext cx="500322" cy="5003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94FBBF-2DE3-B0B9-4994-89554D005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28" y="1539661"/>
            <a:ext cx="1651939" cy="512856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95CBC80-8C0A-CDDE-CF3E-938DC5C2F42C}"/>
              </a:ext>
            </a:extLst>
          </p:cNvPr>
          <p:cNvSpPr/>
          <p:nvPr/>
        </p:nvSpPr>
        <p:spPr>
          <a:xfrm>
            <a:off x="627144" y="5114180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8BBE1482-E538-2DB2-14BA-A1DA2362F321}"/>
              </a:ext>
            </a:extLst>
          </p:cNvPr>
          <p:cNvSpPr txBox="1"/>
          <p:nvPr/>
        </p:nvSpPr>
        <p:spPr>
          <a:xfrm>
            <a:off x="6674002" y="3216721"/>
            <a:ext cx="5275468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목표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라는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요청하면 페이지를 보여줘야 한다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views.new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라면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views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함수를 실행시키기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바로 다음 슬라이드에서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new.html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을 렌더링하는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함수를 </a:t>
            </a:r>
            <a:r>
              <a:rPr lang="ko-KR" altLang="en-US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만들거에용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6707839" y="2620052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EBDA6E-527A-9219-1D95-04D84E47D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068" y="2739584"/>
            <a:ext cx="3797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84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A680C6-1899-90E9-973D-AE9F18DE7A21}"/>
              </a:ext>
            </a:extLst>
          </p:cNvPr>
          <p:cNvSpPr/>
          <p:nvPr/>
        </p:nvSpPr>
        <p:spPr>
          <a:xfrm>
            <a:off x="7665928" y="416007"/>
            <a:ext cx="4400809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1.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EE33C55E-2549-D5ED-F200-4F86606FF611}"/>
              </a:ext>
            </a:extLst>
          </p:cNvPr>
          <p:cNvSpPr txBox="1"/>
          <p:nvPr/>
        </p:nvSpPr>
        <p:spPr>
          <a:xfrm>
            <a:off x="7829283" y="1089127"/>
            <a:ext cx="18799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양식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 완료 버튼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793B99D8-5EDC-5E26-4D30-A84DD5DB7CC2}"/>
              </a:ext>
            </a:extLst>
          </p:cNvPr>
          <p:cNvSpPr txBox="1"/>
          <p:nvPr/>
        </p:nvSpPr>
        <p:spPr>
          <a:xfrm>
            <a:off x="6190064" y="2772117"/>
            <a:ext cx="2115411" cy="338514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 작성 페이지 만들기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18" name="Google Shape;96;p2">
            <a:extLst>
              <a:ext uri="{FF2B5EF4-FFF2-40B4-BE49-F238E27FC236}">
                <a16:creationId xmlns:a16="http://schemas.microsoft.com/office/drawing/2014/main" id="{9EB639DB-6EC2-0EDD-0587-91C0102D37CA}"/>
              </a:ext>
            </a:extLst>
          </p:cNvPr>
          <p:cNvSpPr txBox="1"/>
          <p:nvPr/>
        </p:nvSpPr>
        <p:spPr>
          <a:xfrm>
            <a:off x="7829283" y="553597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B6C8223-DD90-7EE8-B99D-6FA26303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148" y="555333"/>
            <a:ext cx="500322" cy="5003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94FBBF-2DE3-B0B9-4994-89554D005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28" y="1539661"/>
            <a:ext cx="1651939" cy="512856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95CBC80-8C0A-CDDE-CF3E-938DC5C2F42C}"/>
              </a:ext>
            </a:extLst>
          </p:cNvPr>
          <p:cNvSpPr/>
          <p:nvPr/>
        </p:nvSpPr>
        <p:spPr>
          <a:xfrm>
            <a:off x="627144" y="3936736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8BBE1482-E538-2DB2-14BA-A1DA2362F321}"/>
              </a:ext>
            </a:extLst>
          </p:cNvPr>
          <p:cNvSpPr txBox="1"/>
          <p:nvPr/>
        </p:nvSpPr>
        <p:spPr>
          <a:xfrm>
            <a:off x="6173680" y="3840092"/>
            <a:ext cx="5275468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함수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라면 실행되는 함수로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new.html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을 렌더링한다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장고서버 켜서 </a:t>
            </a:r>
            <a:r>
              <a:rPr lang="en-US" altLang="ko-KR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localhost:8000/new</a:t>
            </a:r>
            <a:r>
              <a:rPr lang="ko-KR" altLang="en-US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접속해봅시다</a:t>
            </a:r>
            <a:r>
              <a:rPr lang="en-US" altLang="ko-KR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  <a:endParaRPr lang="en-US" altLang="ko-KR" b="1" u="sng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6207517" y="3243423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AE10B-01D1-7EF6-D76B-879266778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486" y="3081676"/>
            <a:ext cx="37084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48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A680C6-1899-90E9-973D-AE9F18DE7A21}"/>
              </a:ext>
            </a:extLst>
          </p:cNvPr>
          <p:cNvSpPr/>
          <p:nvPr/>
        </p:nvSpPr>
        <p:spPr>
          <a:xfrm>
            <a:off x="7665928" y="416007"/>
            <a:ext cx="4400809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1.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EE33C55E-2549-D5ED-F200-4F86606FF611}"/>
              </a:ext>
            </a:extLst>
          </p:cNvPr>
          <p:cNvSpPr txBox="1"/>
          <p:nvPr/>
        </p:nvSpPr>
        <p:spPr>
          <a:xfrm>
            <a:off x="7829283" y="1089127"/>
            <a:ext cx="187995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양식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 완료 버튼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793B99D8-5EDC-5E26-4D30-A84DD5DB7CC2}"/>
              </a:ext>
            </a:extLst>
          </p:cNvPr>
          <p:cNvSpPr txBox="1"/>
          <p:nvPr/>
        </p:nvSpPr>
        <p:spPr>
          <a:xfrm>
            <a:off x="7656454" y="2159549"/>
            <a:ext cx="2115411" cy="338514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 작성 페이지 만들기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18" name="Google Shape;96;p2">
            <a:extLst>
              <a:ext uri="{FF2B5EF4-FFF2-40B4-BE49-F238E27FC236}">
                <a16:creationId xmlns:a16="http://schemas.microsoft.com/office/drawing/2014/main" id="{9EB639DB-6EC2-0EDD-0587-91C0102D37CA}"/>
              </a:ext>
            </a:extLst>
          </p:cNvPr>
          <p:cNvSpPr txBox="1"/>
          <p:nvPr/>
        </p:nvSpPr>
        <p:spPr>
          <a:xfrm>
            <a:off x="7829283" y="553597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B6C8223-DD90-7EE8-B99D-6FA26303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148" y="555333"/>
            <a:ext cx="500322" cy="5003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94FBBF-2DE3-B0B9-4994-89554D005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28" y="1539661"/>
            <a:ext cx="1651939" cy="512856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95CBC80-8C0A-CDDE-CF3E-938DC5C2F42C}"/>
              </a:ext>
            </a:extLst>
          </p:cNvPr>
          <p:cNvSpPr/>
          <p:nvPr/>
        </p:nvSpPr>
        <p:spPr>
          <a:xfrm>
            <a:off x="627144" y="3936736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8BBE1482-E538-2DB2-14BA-A1DA2362F321}"/>
              </a:ext>
            </a:extLst>
          </p:cNvPr>
          <p:cNvSpPr txBox="1"/>
          <p:nvPr/>
        </p:nvSpPr>
        <p:spPr>
          <a:xfrm>
            <a:off x="7618095" y="3225271"/>
            <a:ext cx="527546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If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조건문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만약에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요청받았는데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그게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POST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요청이라면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If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문 내부</a:t>
            </a: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 err="1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new_article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입력 받은 정보인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title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과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content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글을 생성하고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return redirect(‘list’)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다른 페이지인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</a:t>
            </a:r>
            <a:r>
              <a:rPr lang="ko-KR" altLang="en-US" b="1" dirty="0" err="1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보내줄게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7673907" y="2630855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0BE4BA-465B-9149-E980-01CCC62CF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563" y="2302821"/>
            <a:ext cx="5389642" cy="35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49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6D90AD6E-586E-1644-942C-54BD8A77F8D4}"/>
              </a:ext>
            </a:extLst>
          </p:cNvPr>
          <p:cNvSpPr txBox="1"/>
          <p:nvPr/>
        </p:nvSpPr>
        <p:spPr>
          <a:xfrm>
            <a:off x="3433812" y="3013522"/>
            <a:ext cx="5324376" cy="83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R" sz="4800" dirty="0"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list</a:t>
            </a:r>
            <a:r>
              <a:rPr kumimoji="1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페이지 고고</a:t>
            </a:r>
            <a:endParaRPr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" name="Google Shape;97;p2">
            <a:extLst>
              <a:ext uri="{FF2B5EF4-FFF2-40B4-BE49-F238E27FC236}">
                <a16:creationId xmlns:a16="http://schemas.microsoft.com/office/drawing/2014/main" id="{7FC17F29-CD0E-0246-BD2F-65FE38262A6C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1;p3">
            <a:extLst>
              <a:ext uri="{FF2B5EF4-FFF2-40B4-BE49-F238E27FC236}">
                <a16:creationId xmlns:a16="http://schemas.microsoft.com/office/drawing/2014/main" id="{55200ADB-CE31-524C-BACE-188ACA52D39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4;p1">
            <a:extLst>
              <a:ext uri="{FF2B5EF4-FFF2-40B4-BE49-F238E27FC236}">
                <a16:creationId xmlns:a16="http://schemas.microsoft.com/office/drawing/2014/main" id="{BE0F9644-DC8D-904E-907E-B0CD83F82DC6}"/>
              </a:ext>
            </a:extLst>
          </p:cNvPr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C1B9BB5-53A1-EC9E-85F6-FDAEF3949E1F}"/>
              </a:ext>
            </a:extLst>
          </p:cNvPr>
          <p:cNvSpPr/>
          <p:nvPr/>
        </p:nvSpPr>
        <p:spPr>
          <a:xfrm>
            <a:off x="7575361" y="4378723"/>
            <a:ext cx="4400811" cy="1886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DDCDD205-D6C2-6283-E091-40B839F90312}"/>
              </a:ext>
            </a:extLst>
          </p:cNvPr>
          <p:cNvSpPr txBox="1"/>
          <p:nvPr/>
        </p:nvSpPr>
        <p:spPr>
          <a:xfrm>
            <a:off x="7738716" y="5051844"/>
            <a:ext cx="423745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전체 글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리스팅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글의 세부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(detail)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(new)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0EF9E799-E71E-95D5-FD13-B5A09B79D864}"/>
              </a:ext>
            </a:extLst>
          </p:cNvPr>
          <p:cNvSpPr txBox="1"/>
          <p:nvPr/>
        </p:nvSpPr>
        <p:spPr>
          <a:xfrm>
            <a:off x="7738716" y="4516314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54797B-60F2-F75E-E356-AC469C0D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334" y="4510474"/>
            <a:ext cx="467464" cy="4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10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2.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793B99D8-5EDC-5E26-4D30-A84DD5DB7CC2}"/>
              </a:ext>
            </a:extLst>
          </p:cNvPr>
          <p:cNvSpPr txBox="1"/>
          <p:nvPr/>
        </p:nvSpPr>
        <p:spPr>
          <a:xfrm>
            <a:off x="6656782" y="2206322"/>
            <a:ext cx="2115411" cy="338514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 목록 페이지 만들기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4FBBF-2DE3-B0B9-4994-89554D005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28" y="1539661"/>
            <a:ext cx="1651939" cy="512856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95CBC80-8C0A-CDDE-CF3E-938DC5C2F42C}"/>
              </a:ext>
            </a:extLst>
          </p:cNvPr>
          <p:cNvSpPr/>
          <p:nvPr/>
        </p:nvSpPr>
        <p:spPr>
          <a:xfrm>
            <a:off x="627144" y="5114180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6674235" y="2677628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E606A3F-3C81-5828-AF6A-2B52740022D1}"/>
              </a:ext>
            </a:extLst>
          </p:cNvPr>
          <p:cNvSpPr/>
          <p:nvPr/>
        </p:nvSpPr>
        <p:spPr>
          <a:xfrm>
            <a:off x="7656454" y="88171"/>
            <a:ext cx="4400811" cy="1886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C56EEE49-7B03-848D-DB8B-F49982DA7FF6}"/>
              </a:ext>
            </a:extLst>
          </p:cNvPr>
          <p:cNvSpPr txBox="1"/>
          <p:nvPr/>
        </p:nvSpPr>
        <p:spPr>
          <a:xfrm>
            <a:off x="7819809" y="761292"/>
            <a:ext cx="423745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전체 글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리스팅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글의 세부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(detail)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(new)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70201D15-E3BD-791B-FD3B-9B1A3A3C666A}"/>
              </a:ext>
            </a:extLst>
          </p:cNvPr>
          <p:cNvSpPr txBox="1"/>
          <p:nvPr/>
        </p:nvSpPr>
        <p:spPr>
          <a:xfrm>
            <a:off x="7819809" y="225762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058720-3F69-2C2F-D235-8DC76921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427" y="219922"/>
            <a:ext cx="467464" cy="467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4D4DAF-5053-C798-2325-C897266A6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486" y="2691274"/>
            <a:ext cx="4165600" cy="2451100"/>
          </a:xfrm>
          <a:prstGeom prst="rect">
            <a:avLst/>
          </a:prstGeom>
        </p:spPr>
      </p:pic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77A66709-0AFE-DFBE-0C3B-B5D428AB54B2}"/>
              </a:ext>
            </a:extLst>
          </p:cNvPr>
          <p:cNvSpPr txBox="1"/>
          <p:nvPr/>
        </p:nvSpPr>
        <p:spPr>
          <a:xfrm>
            <a:off x="6618423" y="3272044"/>
            <a:ext cx="5275468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목표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라는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요청하면 페이지를 보여줘야 한다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views.list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라면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views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함수를 실행시키기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바로 다음 슬라이드에서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작성된 글을 다루는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함수를 </a:t>
            </a:r>
            <a:r>
              <a:rPr lang="ko-KR" altLang="en-US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만들거에용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318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지난 시간 복습 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–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이번 세션 목표는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  <a:endParaRPr lang="en-US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3D04134-3391-4265-5300-25DA674B7E09}"/>
              </a:ext>
            </a:extLst>
          </p:cNvPr>
          <p:cNvSpPr/>
          <p:nvPr/>
        </p:nvSpPr>
        <p:spPr>
          <a:xfrm>
            <a:off x="1974772" y="3433641"/>
            <a:ext cx="8242456" cy="2761489"/>
          </a:xfrm>
          <a:prstGeom prst="roundRect">
            <a:avLst>
              <a:gd name="adj" fmla="val 708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0420B-0443-A368-3DE9-34D8BCE05845}"/>
              </a:ext>
            </a:extLst>
          </p:cNvPr>
          <p:cNvSpPr txBox="1"/>
          <p:nvPr/>
        </p:nvSpPr>
        <p:spPr>
          <a:xfrm>
            <a:off x="2401293" y="3539036"/>
            <a:ext cx="7356709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en-US" altLang="ko-KR" sz="180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urls.py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요청 들어온 </a:t>
            </a:r>
            <a:r>
              <a:rPr lang="en-US" altLang="ko-KR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URL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분석 </a:t>
            </a:r>
            <a:r>
              <a:rPr lang="en-US" altLang="ko-KR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(URL conf)</a:t>
            </a:r>
            <a:br>
              <a:rPr lang="en-US" altLang="ko-KR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</a:t>
            </a:r>
            <a:r>
              <a:rPr lang="en-US" altLang="ko-KR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URL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매칭되는 </a:t>
            </a:r>
            <a:r>
              <a:rPr lang="en-US" altLang="ko-KR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View </a:t>
            </a:r>
            <a:r>
              <a:rPr lang="ko-KR" altLang="en-US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실행</a:t>
            </a:r>
            <a:br>
              <a:rPr lang="ko-KR" altLang="en-US" sz="1800" dirty="0">
                <a:solidFill>
                  <a:srgbClr val="FFFFFF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 View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요청에 따라 </a:t>
            </a:r>
            <a:r>
              <a:rPr lang="en-US" altLang="ko-KR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Model</a:t>
            </a:r>
            <a:r>
              <a:rPr lang="ko-KR" altLang="en-US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</a:t>
            </a:r>
            <a:r>
              <a:rPr lang="en-US" altLang="ko-KR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</a:t>
            </a:r>
            <a:r>
              <a:rPr lang="ko-KR" altLang="en-US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처리</a:t>
            </a:r>
            <a:br>
              <a:rPr lang="ko-KR" altLang="en-US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600" dirty="0">
                <a:solidFill>
                  <a:schemeClr val="accent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- 4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가지 처리 가능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생성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1400" dirty="0">
                <a:solidFill>
                  <a:schemeClr val="accent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reate),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조회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1400" dirty="0">
                <a:solidFill>
                  <a:schemeClr val="accent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ead),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1400" dirty="0">
                <a:solidFill>
                  <a:schemeClr val="accent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pdate),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삭제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1400" dirty="0">
                <a:solidFill>
                  <a:schemeClr val="accent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elete)</a:t>
            </a:r>
            <a:br>
              <a:rPr lang="en-US" altLang="ko-KR" sz="16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 View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Template</a:t>
            </a:r>
            <a:r>
              <a:rPr lang="ko-KR" altLang="en-US" sz="1800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사용하여 클라이언트에게 응답할 </a:t>
            </a:r>
            <a:r>
              <a:rPr lang="en-US" altLang="ko-KR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 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렌더링 </a:t>
            </a:r>
            <a:endParaRPr lang="en-US" altLang="ko-KR" sz="1800" dirty="0"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 View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최종적으로 </a:t>
            </a:r>
            <a:r>
              <a:rPr lang="en-US" altLang="ko-KR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</a:t>
            </a:r>
            <a:r>
              <a:rPr lang="ko-KR" altLang="en-US" sz="180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파일을 클라이언트에게 </a:t>
            </a:r>
            <a:r>
              <a:rPr lang="en-US" altLang="ko-KR" sz="1800" dirty="0">
                <a:solidFill>
                  <a:schemeClr val="accent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Response </a:t>
            </a:r>
            <a:endParaRPr lang="en-US" altLang="ko-KR" dirty="0">
              <a:solidFill>
                <a:schemeClr val="accent2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063E27-853D-C1F8-6B4D-BD4835ED698B}"/>
              </a:ext>
            </a:extLst>
          </p:cNvPr>
          <p:cNvGrpSpPr/>
          <p:nvPr/>
        </p:nvGrpSpPr>
        <p:grpSpPr>
          <a:xfrm>
            <a:off x="2882972" y="768266"/>
            <a:ext cx="6393349" cy="2362317"/>
            <a:chOff x="999672" y="1431470"/>
            <a:chExt cx="10502972" cy="4241585"/>
          </a:xfrm>
        </p:grpSpPr>
        <p:pic>
          <p:nvPicPr>
            <p:cNvPr id="15" name="Picture 8" descr="Django - 장고 프레임워크 이해">
              <a:extLst>
                <a:ext uri="{FF2B5EF4-FFF2-40B4-BE49-F238E27FC236}">
                  <a16:creationId xmlns:a16="http://schemas.microsoft.com/office/drawing/2014/main" id="{BF50189D-B24A-CC4A-BC88-EDE7678EE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72" y="1431470"/>
              <a:ext cx="10502972" cy="424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86DDC49-CFF8-64F4-FA61-FFC3A85449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014" y="2944678"/>
              <a:ext cx="392623" cy="408122"/>
            </a:xfrm>
            <a:prstGeom prst="straightConnector1">
              <a:avLst/>
            </a:prstGeom>
            <a:ln w="38100">
              <a:solidFill>
                <a:srgbClr val="10B1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267F053-2C04-543E-F998-63692104E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31111" y="4108360"/>
              <a:ext cx="418562" cy="444321"/>
            </a:xfrm>
            <a:prstGeom prst="straightConnector1">
              <a:avLst/>
            </a:prstGeom>
            <a:ln w="38100">
              <a:solidFill>
                <a:srgbClr val="10B1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44211B2-F4AB-E108-08D0-0E6CB9B2366E}"/>
              </a:ext>
            </a:extLst>
          </p:cNvPr>
          <p:cNvSpPr/>
          <p:nvPr/>
        </p:nvSpPr>
        <p:spPr>
          <a:xfrm>
            <a:off x="2349500" y="4406900"/>
            <a:ext cx="5613400" cy="8509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8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2.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793B99D8-5EDC-5E26-4D30-A84DD5DB7CC2}"/>
              </a:ext>
            </a:extLst>
          </p:cNvPr>
          <p:cNvSpPr txBox="1"/>
          <p:nvPr/>
        </p:nvSpPr>
        <p:spPr>
          <a:xfrm>
            <a:off x="7744439" y="2631421"/>
            <a:ext cx="2115411" cy="338514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 목록 페이지 만들기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94FBBF-2DE3-B0B9-4994-89554D005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28" y="1539661"/>
            <a:ext cx="1651939" cy="5128568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95CBC80-8C0A-CDDE-CF3E-938DC5C2F42C}"/>
              </a:ext>
            </a:extLst>
          </p:cNvPr>
          <p:cNvSpPr/>
          <p:nvPr/>
        </p:nvSpPr>
        <p:spPr>
          <a:xfrm>
            <a:off x="627144" y="3936736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7753088" y="3091007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E606A3F-3C81-5828-AF6A-2B52740022D1}"/>
              </a:ext>
            </a:extLst>
          </p:cNvPr>
          <p:cNvSpPr/>
          <p:nvPr/>
        </p:nvSpPr>
        <p:spPr>
          <a:xfrm>
            <a:off x="7656454" y="88171"/>
            <a:ext cx="4400811" cy="1886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C56EEE49-7B03-848D-DB8B-F49982DA7FF6}"/>
              </a:ext>
            </a:extLst>
          </p:cNvPr>
          <p:cNvSpPr txBox="1"/>
          <p:nvPr/>
        </p:nvSpPr>
        <p:spPr>
          <a:xfrm>
            <a:off x="7819809" y="761292"/>
            <a:ext cx="423745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전체 글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리스팅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글의 세부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(detail)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(new)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70201D15-E3BD-791B-FD3B-9B1A3A3C666A}"/>
              </a:ext>
            </a:extLst>
          </p:cNvPr>
          <p:cNvSpPr txBox="1"/>
          <p:nvPr/>
        </p:nvSpPr>
        <p:spPr>
          <a:xfrm>
            <a:off x="7819809" y="225762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058720-3F69-2C2F-D235-8DC76921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6427" y="219922"/>
            <a:ext cx="467464" cy="467464"/>
          </a:xfrm>
          <a:prstGeom prst="rect">
            <a:avLst/>
          </a:prstGeom>
        </p:spPr>
      </p:pic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77A66709-0AFE-DFBE-0C3B-B5D428AB54B2}"/>
              </a:ext>
            </a:extLst>
          </p:cNvPr>
          <p:cNvSpPr txBox="1"/>
          <p:nvPr/>
        </p:nvSpPr>
        <p:spPr>
          <a:xfrm>
            <a:off x="7697276" y="3685423"/>
            <a:ext cx="527546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articles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라는 변수에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ORM</a:t>
            </a:r>
            <a:r>
              <a:rPr lang="ko-KR" altLang="en-US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으로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모델의 모든 오브젝트가 있는 배열을 담고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list.html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을 렌더링하고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해당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html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 아까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articles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 담았던 값을 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‘articles’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라는 이름으로 넘겨주자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0DDB8C-63DC-0C7E-0530-01984E506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948" y="3435086"/>
            <a:ext cx="5688506" cy="9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29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잠깐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 </a:t>
            </a:r>
            <a:r>
              <a:rPr lang="en-US" altLang="ko-KR" sz="16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django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템플릿 문법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484781" y="2169797"/>
            <a:ext cx="2797038" cy="193895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 % if 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조건문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% }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~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코드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~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 % endif % %}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07FFAF39-FDF5-3606-B6B6-3831527D52C5}"/>
              </a:ext>
            </a:extLst>
          </p:cNvPr>
          <p:cNvSpPr txBox="1"/>
          <p:nvPr/>
        </p:nvSpPr>
        <p:spPr>
          <a:xfrm>
            <a:off x="3972195" y="1985131"/>
            <a:ext cx="3935296" cy="23082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 % for 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사람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in 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학회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% }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~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학회에 있는 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사람 하나씩 꺼내면서 반복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~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 % </a:t>
            </a:r>
            <a:r>
              <a:rPr lang="en-US" altLang="ko-KR" sz="2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endfor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 %}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2" name="Google Shape;96;p2">
            <a:extLst>
              <a:ext uri="{FF2B5EF4-FFF2-40B4-BE49-F238E27FC236}">
                <a16:creationId xmlns:a16="http://schemas.microsoft.com/office/drawing/2014/main" id="{3FC7557D-570A-0361-34D9-57836B95749B}"/>
              </a:ext>
            </a:extLst>
          </p:cNvPr>
          <p:cNvSpPr txBox="1"/>
          <p:nvPr/>
        </p:nvSpPr>
        <p:spPr>
          <a:xfrm>
            <a:off x="8696636" y="2403224"/>
            <a:ext cx="2797038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{{ object }}</a:t>
            </a:r>
          </a:p>
        </p:txBody>
      </p:sp>
      <p:sp>
        <p:nvSpPr>
          <p:cNvPr id="14" name="Google Shape;96;p2">
            <a:extLst>
              <a:ext uri="{FF2B5EF4-FFF2-40B4-BE49-F238E27FC236}">
                <a16:creationId xmlns:a16="http://schemas.microsoft.com/office/drawing/2014/main" id="{0663A6D2-BC85-F49D-1E2D-55B51D24909D}"/>
              </a:ext>
            </a:extLst>
          </p:cNvPr>
          <p:cNvSpPr txBox="1"/>
          <p:nvPr/>
        </p:nvSpPr>
        <p:spPr>
          <a:xfrm>
            <a:off x="8696636" y="3139273"/>
            <a:ext cx="2939401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{{ </a:t>
            </a:r>
            <a:r>
              <a:rPr lang="en-US" altLang="ko-KR" sz="2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object.attribute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}}</a:t>
            </a:r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9FF43A10-0697-36B7-4B0C-BD74FC2C8977}"/>
              </a:ext>
            </a:extLst>
          </p:cNvPr>
          <p:cNvSpPr txBox="1"/>
          <p:nvPr/>
        </p:nvSpPr>
        <p:spPr>
          <a:xfrm>
            <a:off x="2541967" y="5091080"/>
            <a:ext cx="8574033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Views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가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건네준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데이터를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Templates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에서 효과적으로 사용 가능하도록 지원하는 문법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각각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파이썬에서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조건문 </a:t>
            </a:r>
            <a:r>
              <a:rPr lang="en-US" altLang="ko-KR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 </a:t>
            </a:r>
            <a:r>
              <a:rPr lang="ko-KR" altLang="en-US" b="1" dirty="0" err="1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반복문</a:t>
            </a:r>
            <a:r>
              <a:rPr lang="ko-KR" altLang="en-US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 </a:t>
            </a:r>
            <a:r>
              <a:rPr lang="ko-KR" altLang="en-US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변수</a:t>
            </a:r>
            <a:r>
              <a:rPr lang="en-US" altLang="ko-KR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(or</a:t>
            </a:r>
            <a:r>
              <a:rPr lang="ko-KR" altLang="en-US" b="1" dirty="0" err="1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딕셔너리</a:t>
            </a:r>
            <a:r>
              <a:rPr lang="en-US" altLang="ko-KR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사용하는 방식과 유사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참고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  <a:hlinkClick r:id="rId3"/>
              </a:rPr>
              <a:t>https://docs.djangoproject.com/ko/4.1/ref/templates/language/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054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2.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793B99D8-5EDC-5E26-4D30-A84DD5DB7CC2}"/>
              </a:ext>
            </a:extLst>
          </p:cNvPr>
          <p:cNvSpPr txBox="1"/>
          <p:nvPr/>
        </p:nvSpPr>
        <p:spPr>
          <a:xfrm>
            <a:off x="7744439" y="2631421"/>
            <a:ext cx="2115411" cy="338514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 목록 페이지 만들기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7753088" y="3091007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E606A3F-3C81-5828-AF6A-2B52740022D1}"/>
              </a:ext>
            </a:extLst>
          </p:cNvPr>
          <p:cNvSpPr/>
          <p:nvPr/>
        </p:nvSpPr>
        <p:spPr>
          <a:xfrm>
            <a:off x="7656454" y="88171"/>
            <a:ext cx="4400811" cy="18867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Google Shape;96;p2">
            <a:extLst>
              <a:ext uri="{FF2B5EF4-FFF2-40B4-BE49-F238E27FC236}">
                <a16:creationId xmlns:a16="http://schemas.microsoft.com/office/drawing/2014/main" id="{C56EEE49-7B03-848D-DB8B-F49982DA7FF6}"/>
              </a:ext>
            </a:extLst>
          </p:cNvPr>
          <p:cNvSpPr txBox="1"/>
          <p:nvPr/>
        </p:nvSpPr>
        <p:spPr>
          <a:xfrm>
            <a:off x="7819809" y="761292"/>
            <a:ext cx="423745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전체 글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리스팅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✅작성된 글의 세부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(detail)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작성 페이지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(new)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이동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70201D15-E3BD-791B-FD3B-9B1A3A3C666A}"/>
              </a:ext>
            </a:extLst>
          </p:cNvPr>
          <p:cNvSpPr txBox="1"/>
          <p:nvPr/>
        </p:nvSpPr>
        <p:spPr>
          <a:xfrm>
            <a:off x="7819809" y="225762"/>
            <a:ext cx="8033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058720-3F69-2C2F-D235-8DC76921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427" y="219922"/>
            <a:ext cx="467464" cy="467464"/>
          </a:xfrm>
          <a:prstGeom prst="rect">
            <a:avLst/>
          </a:prstGeom>
        </p:spPr>
      </p:pic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77A66709-0AFE-DFBE-0C3B-B5D428AB54B2}"/>
              </a:ext>
            </a:extLst>
          </p:cNvPr>
          <p:cNvSpPr txBox="1"/>
          <p:nvPr/>
        </p:nvSpPr>
        <p:spPr>
          <a:xfrm>
            <a:off x="7697276" y="3685423"/>
            <a:ext cx="5275468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목표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Views.py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에서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Article.objects.all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()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조회해서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넘겨준 데이터를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HTML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에서 리스트로 보여주기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장고 템플릿 문법 활용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: {% for article in articles %} {%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endfor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%}</a:t>
            </a:r>
            <a:r>
              <a:rPr lang="ko-KR" altLang="en-US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통해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넘겨받은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articles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에서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이라는 이름으로 하나씩 반복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article.title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해당 글의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title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을 보여주자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장고서버 켜서 </a:t>
            </a:r>
            <a:r>
              <a:rPr lang="en-US" altLang="ko-KR" sz="1400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localhost:8000/list</a:t>
            </a:r>
            <a:r>
              <a:rPr lang="ko-KR" altLang="en-US" sz="1400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접속해봅시다</a:t>
            </a:r>
            <a:r>
              <a:rPr lang="en-US" altLang="ko-KR" sz="1400" b="1" u="sng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  <a:endParaRPr lang="en-US" altLang="ko-KR" sz="1400" b="1" u="sng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582ED-2240-E709-9E75-B40CB6A6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28" y="1222936"/>
            <a:ext cx="1613613" cy="5546795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95CBC80-8C0A-CDDE-CF3E-938DC5C2F42C}"/>
              </a:ext>
            </a:extLst>
          </p:cNvPr>
          <p:cNvSpPr/>
          <p:nvPr/>
        </p:nvSpPr>
        <p:spPr>
          <a:xfrm>
            <a:off x="627144" y="2220692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7AE7CC-CDE9-9239-A847-4ED31599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018" y="1974910"/>
            <a:ext cx="5349875" cy="360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42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6D90AD6E-586E-1644-942C-54BD8A77F8D4}"/>
              </a:ext>
            </a:extLst>
          </p:cNvPr>
          <p:cNvSpPr txBox="1"/>
          <p:nvPr/>
        </p:nvSpPr>
        <p:spPr>
          <a:xfrm>
            <a:off x="3433812" y="3013522"/>
            <a:ext cx="5324376" cy="83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ko-KR" sz="4800" dirty="0"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detail</a:t>
            </a:r>
            <a:r>
              <a:rPr kumimoji="1" lang="ko-KR" alt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페이지 고고</a:t>
            </a:r>
            <a:endParaRPr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" name="Google Shape;97;p2">
            <a:extLst>
              <a:ext uri="{FF2B5EF4-FFF2-40B4-BE49-F238E27FC236}">
                <a16:creationId xmlns:a16="http://schemas.microsoft.com/office/drawing/2014/main" id="{7FC17F29-CD0E-0246-BD2F-65FE38262A6C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1;p3">
            <a:extLst>
              <a:ext uri="{FF2B5EF4-FFF2-40B4-BE49-F238E27FC236}">
                <a16:creationId xmlns:a16="http://schemas.microsoft.com/office/drawing/2014/main" id="{55200ADB-CE31-524C-BACE-188ACA52D39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4;p1">
            <a:extLst>
              <a:ext uri="{FF2B5EF4-FFF2-40B4-BE49-F238E27FC236}">
                <a16:creationId xmlns:a16="http://schemas.microsoft.com/office/drawing/2014/main" id="{BE0F9644-DC8D-904E-907E-B0CD83F82DC6}"/>
              </a:ext>
            </a:extLst>
          </p:cNvPr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D6A7A64-8317-48E4-1715-C846A011FD19}"/>
              </a:ext>
            </a:extLst>
          </p:cNvPr>
          <p:cNvSpPr/>
          <p:nvPr/>
        </p:nvSpPr>
        <p:spPr>
          <a:xfrm>
            <a:off x="7575361" y="4525061"/>
            <a:ext cx="4400811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43A116DF-C807-31C1-E0EE-9C4AF47EE937}"/>
              </a:ext>
            </a:extLst>
          </p:cNvPr>
          <p:cNvSpPr txBox="1"/>
          <p:nvPr/>
        </p:nvSpPr>
        <p:spPr>
          <a:xfrm>
            <a:off x="7738716" y="5198181"/>
            <a:ext cx="38700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하나의 세부내용 보여주기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✅목록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(list)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으로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돌아가기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4" name="Google Shape;96;p2">
            <a:extLst>
              <a:ext uri="{FF2B5EF4-FFF2-40B4-BE49-F238E27FC236}">
                <a16:creationId xmlns:a16="http://schemas.microsoft.com/office/drawing/2014/main" id="{CCF6186C-22AB-3C03-6934-AFFCB01B88E2}"/>
              </a:ext>
            </a:extLst>
          </p:cNvPr>
          <p:cNvSpPr txBox="1"/>
          <p:nvPr/>
        </p:nvSpPr>
        <p:spPr>
          <a:xfrm>
            <a:off x="7738716" y="4662651"/>
            <a:ext cx="16228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4C7C16-6C3A-25D6-C35F-E69703DD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345335" y="4613866"/>
            <a:ext cx="575283" cy="57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44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1613447" y="2479998"/>
            <a:ext cx="2040900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🤔 생각해보기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77A66709-0AFE-DFBE-0C3B-B5D428AB54B2}"/>
              </a:ext>
            </a:extLst>
          </p:cNvPr>
          <p:cNvSpPr txBox="1"/>
          <p:nvPr/>
        </p:nvSpPr>
        <p:spPr>
          <a:xfrm>
            <a:off x="1471083" y="3275497"/>
            <a:ext cx="33356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새로운 글을 작성하는 페이지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FC768C98-090D-8D02-653F-227B3940F95B}"/>
              </a:ext>
            </a:extLst>
          </p:cNvPr>
          <p:cNvSpPr/>
          <p:nvPr/>
        </p:nvSpPr>
        <p:spPr>
          <a:xfrm>
            <a:off x="7575361" y="184484"/>
            <a:ext cx="4400811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Google Shape;96;p2">
            <a:extLst>
              <a:ext uri="{FF2B5EF4-FFF2-40B4-BE49-F238E27FC236}">
                <a16:creationId xmlns:a16="http://schemas.microsoft.com/office/drawing/2014/main" id="{5595BDA3-578E-D614-1099-7949FDA46848}"/>
              </a:ext>
            </a:extLst>
          </p:cNvPr>
          <p:cNvSpPr txBox="1"/>
          <p:nvPr/>
        </p:nvSpPr>
        <p:spPr>
          <a:xfrm>
            <a:off x="7738716" y="857604"/>
            <a:ext cx="38700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하나의 세부내용 보여주기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✅목록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(list)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으로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돌아가기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6" name="Google Shape;96;p2">
            <a:extLst>
              <a:ext uri="{FF2B5EF4-FFF2-40B4-BE49-F238E27FC236}">
                <a16:creationId xmlns:a16="http://schemas.microsoft.com/office/drawing/2014/main" id="{868D16A8-6C0D-061C-550F-71EF74F5D4B7}"/>
              </a:ext>
            </a:extLst>
          </p:cNvPr>
          <p:cNvSpPr txBox="1"/>
          <p:nvPr/>
        </p:nvSpPr>
        <p:spPr>
          <a:xfrm>
            <a:off x="7738716" y="322074"/>
            <a:ext cx="16228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F158A-EE2D-4A0A-D506-79F2B4C8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5335" y="273289"/>
            <a:ext cx="575283" cy="575283"/>
          </a:xfrm>
          <a:prstGeom prst="rect">
            <a:avLst/>
          </a:prstGeom>
        </p:spPr>
      </p:pic>
      <p:sp>
        <p:nvSpPr>
          <p:cNvPr id="19" name="Google Shape;96;p2">
            <a:extLst>
              <a:ext uri="{FF2B5EF4-FFF2-40B4-BE49-F238E27FC236}">
                <a16:creationId xmlns:a16="http://schemas.microsoft.com/office/drawing/2014/main" id="{EC65BBDD-0599-BBF5-41CF-24F34ABE2F9B}"/>
              </a:ext>
            </a:extLst>
          </p:cNvPr>
          <p:cNvSpPr txBox="1"/>
          <p:nvPr/>
        </p:nvSpPr>
        <p:spPr>
          <a:xfrm>
            <a:off x="1471082" y="3978646"/>
            <a:ext cx="33356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전체 글을 보여주는 페이지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CCCBF551-63CD-98F0-A04E-63061EA7A506}"/>
              </a:ext>
            </a:extLst>
          </p:cNvPr>
          <p:cNvSpPr txBox="1"/>
          <p:nvPr/>
        </p:nvSpPr>
        <p:spPr>
          <a:xfrm>
            <a:off x="1471083" y="4681812"/>
            <a:ext cx="709058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각각의 다른 글을 세부 페이지로 보여주려면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어떻게 표현할까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1" name="Google Shape;96;p2">
            <a:extLst>
              <a:ext uri="{FF2B5EF4-FFF2-40B4-BE49-F238E27FC236}">
                <a16:creationId xmlns:a16="http://schemas.microsoft.com/office/drawing/2014/main" id="{71477B74-AB79-9B19-2A95-339B12468807}"/>
              </a:ext>
            </a:extLst>
          </p:cNvPr>
          <p:cNvSpPr txBox="1"/>
          <p:nvPr/>
        </p:nvSpPr>
        <p:spPr>
          <a:xfrm>
            <a:off x="5016373" y="3229330"/>
            <a:ext cx="984517" cy="46162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new</a:t>
            </a:r>
          </a:p>
        </p:txBody>
      </p:sp>
      <p:sp>
        <p:nvSpPr>
          <p:cNvPr id="22" name="Google Shape;96;p2">
            <a:extLst>
              <a:ext uri="{FF2B5EF4-FFF2-40B4-BE49-F238E27FC236}">
                <a16:creationId xmlns:a16="http://schemas.microsoft.com/office/drawing/2014/main" id="{CEC7E637-3BB6-D310-207D-0667429BA48A}"/>
              </a:ext>
            </a:extLst>
          </p:cNvPr>
          <p:cNvSpPr txBox="1"/>
          <p:nvPr/>
        </p:nvSpPr>
        <p:spPr>
          <a:xfrm>
            <a:off x="5016373" y="3932479"/>
            <a:ext cx="984517" cy="46162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</a:t>
            </a:r>
          </a:p>
        </p:txBody>
      </p:sp>
      <p:sp>
        <p:nvSpPr>
          <p:cNvPr id="23" name="Google Shape;96;p2">
            <a:extLst>
              <a:ext uri="{FF2B5EF4-FFF2-40B4-BE49-F238E27FC236}">
                <a16:creationId xmlns:a16="http://schemas.microsoft.com/office/drawing/2014/main" id="{59025B0E-59E2-D9CF-CD8C-7AFA59617EB0}"/>
              </a:ext>
            </a:extLst>
          </p:cNvPr>
          <p:cNvSpPr txBox="1"/>
          <p:nvPr/>
        </p:nvSpPr>
        <p:spPr>
          <a:xfrm>
            <a:off x="8069404" y="4635645"/>
            <a:ext cx="1292173" cy="46162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detail/1</a:t>
            </a:r>
          </a:p>
        </p:txBody>
      </p:sp>
      <p:sp>
        <p:nvSpPr>
          <p:cNvPr id="24" name="Google Shape;96;p2">
            <a:extLst>
              <a:ext uri="{FF2B5EF4-FFF2-40B4-BE49-F238E27FC236}">
                <a16:creationId xmlns:a16="http://schemas.microsoft.com/office/drawing/2014/main" id="{F266CF7D-BAAF-AE9F-EC11-C26F7B709840}"/>
              </a:ext>
            </a:extLst>
          </p:cNvPr>
          <p:cNvSpPr txBox="1"/>
          <p:nvPr/>
        </p:nvSpPr>
        <p:spPr>
          <a:xfrm>
            <a:off x="9428744" y="4635645"/>
            <a:ext cx="1292173" cy="46162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detail/2</a:t>
            </a:r>
          </a:p>
        </p:txBody>
      </p:sp>
      <p:sp>
        <p:nvSpPr>
          <p:cNvPr id="25" name="Google Shape;96;p2">
            <a:extLst>
              <a:ext uri="{FF2B5EF4-FFF2-40B4-BE49-F238E27FC236}">
                <a16:creationId xmlns:a16="http://schemas.microsoft.com/office/drawing/2014/main" id="{9ED6FF7C-22E8-ED66-333D-943F81B1C959}"/>
              </a:ext>
            </a:extLst>
          </p:cNvPr>
          <p:cNvSpPr txBox="1"/>
          <p:nvPr/>
        </p:nvSpPr>
        <p:spPr>
          <a:xfrm>
            <a:off x="8069404" y="5200332"/>
            <a:ext cx="1292173" cy="46162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detail/3</a:t>
            </a:r>
          </a:p>
        </p:txBody>
      </p:sp>
      <p:sp>
        <p:nvSpPr>
          <p:cNvPr id="27" name="Google Shape;96;p2">
            <a:extLst>
              <a:ext uri="{FF2B5EF4-FFF2-40B4-BE49-F238E27FC236}">
                <a16:creationId xmlns:a16="http://schemas.microsoft.com/office/drawing/2014/main" id="{491B4436-4A96-2C18-E28A-193A1F6A852E}"/>
              </a:ext>
            </a:extLst>
          </p:cNvPr>
          <p:cNvSpPr txBox="1"/>
          <p:nvPr/>
        </p:nvSpPr>
        <p:spPr>
          <a:xfrm>
            <a:off x="9671587" y="5216294"/>
            <a:ext cx="4032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133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6;p2">
            <a:extLst>
              <a:ext uri="{FF2B5EF4-FFF2-40B4-BE49-F238E27FC236}">
                <a16:creationId xmlns:a16="http://schemas.microsoft.com/office/drawing/2014/main" id="{7CA60470-9A2A-0E55-4437-40198503D46B}"/>
              </a:ext>
            </a:extLst>
          </p:cNvPr>
          <p:cNvSpPr txBox="1"/>
          <p:nvPr/>
        </p:nvSpPr>
        <p:spPr>
          <a:xfrm>
            <a:off x="8574080" y="2936468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📝 정리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FA5421-E141-BE8F-241E-A99F1672E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8" y="1222936"/>
            <a:ext cx="1613613" cy="5546795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237B02F-D67F-212F-7A17-372C344BCCD4}"/>
              </a:ext>
            </a:extLst>
          </p:cNvPr>
          <p:cNvSpPr/>
          <p:nvPr/>
        </p:nvSpPr>
        <p:spPr>
          <a:xfrm>
            <a:off x="627144" y="5201880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85BDF1-3632-9E03-0F0A-0A6D87301289}"/>
              </a:ext>
            </a:extLst>
          </p:cNvPr>
          <p:cNvSpPr/>
          <p:nvPr/>
        </p:nvSpPr>
        <p:spPr>
          <a:xfrm>
            <a:off x="7575361" y="184484"/>
            <a:ext cx="4400811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Google Shape;96;p2">
            <a:extLst>
              <a:ext uri="{FF2B5EF4-FFF2-40B4-BE49-F238E27FC236}">
                <a16:creationId xmlns:a16="http://schemas.microsoft.com/office/drawing/2014/main" id="{7DDDE8CF-DB9C-3ADB-4A39-EDEFDC046A59}"/>
              </a:ext>
            </a:extLst>
          </p:cNvPr>
          <p:cNvSpPr txBox="1"/>
          <p:nvPr/>
        </p:nvSpPr>
        <p:spPr>
          <a:xfrm>
            <a:off x="7738716" y="857604"/>
            <a:ext cx="38700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하나의 세부내용 보여주기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✅목록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(list)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으로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돌아가기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4E36AB3F-0014-DD59-C1CC-12DBD01C98F1}"/>
              </a:ext>
            </a:extLst>
          </p:cNvPr>
          <p:cNvSpPr txBox="1"/>
          <p:nvPr/>
        </p:nvSpPr>
        <p:spPr>
          <a:xfrm>
            <a:off x="7738716" y="322074"/>
            <a:ext cx="16228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02BDAE0-8506-0069-D2FC-AB0A6695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345335" y="273289"/>
            <a:ext cx="575283" cy="5752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C31972-F4C4-0706-F829-6A30EC440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029" y="1715555"/>
            <a:ext cx="5003800" cy="2260600"/>
          </a:xfrm>
          <a:prstGeom prst="rect">
            <a:avLst/>
          </a:prstGeom>
        </p:spPr>
      </p:pic>
      <p:sp>
        <p:nvSpPr>
          <p:cNvPr id="23" name="Google Shape;96;p2">
            <a:extLst>
              <a:ext uri="{FF2B5EF4-FFF2-40B4-BE49-F238E27FC236}">
                <a16:creationId xmlns:a16="http://schemas.microsoft.com/office/drawing/2014/main" id="{3F711038-BC16-3896-46EC-0428EA30652C}"/>
              </a:ext>
            </a:extLst>
          </p:cNvPr>
          <p:cNvSpPr txBox="1"/>
          <p:nvPr/>
        </p:nvSpPr>
        <p:spPr>
          <a:xfrm>
            <a:off x="4177982" y="1364287"/>
            <a:ext cx="3193305" cy="49240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글이 하나씩 추가될 때마다 </a:t>
            </a:r>
            <a:endParaRPr lang="en-US" altLang="ko-KR" sz="13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새로운 </a:t>
            </a:r>
            <a:r>
              <a:rPr lang="en-US" altLang="ko-KR" sz="13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을 </a:t>
            </a:r>
            <a:r>
              <a:rPr lang="ko-KR" altLang="en-US" sz="13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써줘야하네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 </a:t>
            </a: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최악이다 😓</a:t>
            </a:r>
            <a:endParaRPr lang="en-US" altLang="ko-KR" sz="13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BDBED07-F6B3-F2C9-79DA-251F2967E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9756" y="2247437"/>
            <a:ext cx="1150655" cy="11506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8729EF5-010A-2B1E-B3F3-7C253880F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029" y="4309709"/>
            <a:ext cx="5622687" cy="1672265"/>
          </a:xfrm>
          <a:prstGeom prst="rect">
            <a:avLst/>
          </a:prstGeom>
        </p:spPr>
      </p:pic>
      <p:sp>
        <p:nvSpPr>
          <p:cNvPr id="31" name="Google Shape;96;p2">
            <a:extLst>
              <a:ext uri="{FF2B5EF4-FFF2-40B4-BE49-F238E27FC236}">
                <a16:creationId xmlns:a16="http://schemas.microsoft.com/office/drawing/2014/main" id="{B099CD29-805A-7B8C-7EBB-6AC4AEFDDFC1}"/>
              </a:ext>
            </a:extLst>
          </p:cNvPr>
          <p:cNvSpPr txBox="1"/>
          <p:nvPr/>
        </p:nvSpPr>
        <p:spPr>
          <a:xfrm>
            <a:off x="4972833" y="4063508"/>
            <a:ext cx="3042271" cy="49240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패턴이 보이는 부분은 변수처럼 써보자 </a:t>
            </a:r>
            <a:r>
              <a:rPr lang="en-US" altLang="ko-KR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~!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코드 한 줄로 충분하겠군🥰</a:t>
            </a:r>
            <a:endParaRPr lang="en-US" altLang="ko-KR" sz="13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32" name="Google Shape;96;p2">
            <a:extLst>
              <a:ext uri="{FF2B5EF4-FFF2-40B4-BE49-F238E27FC236}">
                <a16:creationId xmlns:a16="http://schemas.microsoft.com/office/drawing/2014/main" id="{1FA4FA18-8202-6664-51EB-D66795CD1B3A}"/>
              </a:ext>
            </a:extLst>
          </p:cNvPr>
          <p:cNvSpPr txBox="1"/>
          <p:nvPr/>
        </p:nvSpPr>
        <p:spPr>
          <a:xfrm>
            <a:off x="8549028" y="3465858"/>
            <a:ext cx="3325628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도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parameter(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매개변수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형태로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패턴을 지정할 수 있다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detail/&lt;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int:article_id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➡️ detail/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뒷부분을 매개변수로 하고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➡️ 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매개변수의 형태는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int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정수로 지정하고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➡️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view.detail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에게 넘겨줄 때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article_id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라는 이름으로 줄게</a:t>
            </a:r>
            <a:endParaRPr lang="en-US" altLang="ko-KR" sz="1400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89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도전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85BDF1-3632-9E03-0F0A-0A6D87301289}"/>
              </a:ext>
            </a:extLst>
          </p:cNvPr>
          <p:cNvSpPr/>
          <p:nvPr/>
        </p:nvSpPr>
        <p:spPr>
          <a:xfrm>
            <a:off x="7575361" y="184484"/>
            <a:ext cx="4400811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Google Shape;96;p2">
            <a:extLst>
              <a:ext uri="{FF2B5EF4-FFF2-40B4-BE49-F238E27FC236}">
                <a16:creationId xmlns:a16="http://schemas.microsoft.com/office/drawing/2014/main" id="{7DDDE8CF-DB9C-3ADB-4A39-EDEFDC046A59}"/>
              </a:ext>
            </a:extLst>
          </p:cNvPr>
          <p:cNvSpPr txBox="1"/>
          <p:nvPr/>
        </p:nvSpPr>
        <p:spPr>
          <a:xfrm>
            <a:off x="7738716" y="857604"/>
            <a:ext cx="38700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하나의 세부내용 보여주기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✅목록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(list)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으로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돌아가기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4E36AB3F-0014-DD59-C1CC-12DBD01C98F1}"/>
              </a:ext>
            </a:extLst>
          </p:cNvPr>
          <p:cNvSpPr txBox="1"/>
          <p:nvPr/>
        </p:nvSpPr>
        <p:spPr>
          <a:xfrm>
            <a:off x="7738716" y="322074"/>
            <a:ext cx="16228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02BDAE0-8506-0069-D2FC-AB0A6695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5335" y="273289"/>
            <a:ext cx="575283" cy="5752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7F0D4F-F2F5-4368-389F-E2BECBD3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286" y="3136953"/>
            <a:ext cx="4958024" cy="2323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D25989-4154-EB56-3BC8-31E13E39E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041" y="2361993"/>
            <a:ext cx="4209576" cy="1251986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AFB83A6-B21E-B71A-CAA2-398C6C9903E4}"/>
              </a:ext>
            </a:extLst>
          </p:cNvPr>
          <p:cNvSpPr/>
          <p:nvPr/>
        </p:nvSpPr>
        <p:spPr>
          <a:xfrm>
            <a:off x="8805797" y="3139794"/>
            <a:ext cx="1052186" cy="2171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C03192-2984-B4B1-40EF-7E595388D70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681551" y="3248384"/>
            <a:ext cx="2124246" cy="108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96;p2">
            <a:extLst>
              <a:ext uri="{FF2B5EF4-FFF2-40B4-BE49-F238E27FC236}">
                <a16:creationId xmlns:a16="http://schemas.microsoft.com/office/drawing/2014/main" id="{C28188FE-FDD9-2796-D46C-858A23A0D6A4}"/>
              </a:ext>
            </a:extLst>
          </p:cNvPr>
          <p:cNvSpPr txBox="1"/>
          <p:nvPr/>
        </p:nvSpPr>
        <p:spPr>
          <a:xfrm>
            <a:off x="7637990" y="2103845"/>
            <a:ext cx="102349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urls.py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1C2BD305-705C-F94A-8F20-28DF6EC69372}"/>
              </a:ext>
            </a:extLst>
          </p:cNvPr>
          <p:cNvSpPr txBox="1"/>
          <p:nvPr/>
        </p:nvSpPr>
        <p:spPr>
          <a:xfrm>
            <a:off x="2169286" y="1920083"/>
            <a:ext cx="4573875" cy="1077178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[1] </a:t>
            </a:r>
            <a:r>
              <a:rPr lang="ko-KR" altLang="en-US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해당 글의 제목과 내용을 볼 수 있고</a:t>
            </a:r>
            <a:endParaRPr lang="en-US" altLang="ko-KR" sz="1600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[2]</a:t>
            </a:r>
            <a:r>
              <a:rPr lang="ko-KR" altLang="en-US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전체 글 목록 페이지로 돌아갈 수 있도록</a:t>
            </a:r>
            <a:endParaRPr lang="en-US" altLang="ko-KR" sz="1600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sz="1600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함수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detail.html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직접 작성해보기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12" name="Google Shape;96;p2">
            <a:extLst>
              <a:ext uri="{FF2B5EF4-FFF2-40B4-BE49-F238E27FC236}">
                <a16:creationId xmlns:a16="http://schemas.microsoft.com/office/drawing/2014/main" id="{44FFCAF1-64C6-8F5D-EE9C-35339C4C33DC}"/>
              </a:ext>
            </a:extLst>
          </p:cNvPr>
          <p:cNvSpPr txBox="1"/>
          <p:nvPr/>
        </p:nvSpPr>
        <p:spPr>
          <a:xfrm>
            <a:off x="7754327" y="3877195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🎁 힌트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7805D9CC-1C39-5928-F8D5-7260CBC78E52}"/>
              </a:ext>
            </a:extLst>
          </p:cNvPr>
          <p:cNvSpPr txBox="1"/>
          <p:nvPr/>
        </p:nvSpPr>
        <p:spPr>
          <a:xfrm>
            <a:off x="7698515" y="4490661"/>
            <a:ext cx="5275468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 포함된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article_id</a:t>
            </a:r>
            <a:r>
              <a:rPr lang="ko-KR" altLang="en-US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를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view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함수가 전달받는 것을 </a:t>
            </a:r>
            <a:r>
              <a:rPr lang="ko-KR" altLang="en-US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잊지말자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u="sng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E8B1F7-EB67-2E7D-D789-B6371BF03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72" y="1351597"/>
            <a:ext cx="1477000" cy="5321391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237B02F-D67F-212F-7A17-372C344BCCD4}"/>
              </a:ext>
            </a:extLst>
          </p:cNvPr>
          <p:cNvSpPr/>
          <p:nvPr/>
        </p:nvSpPr>
        <p:spPr>
          <a:xfrm>
            <a:off x="531884" y="4116917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199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3.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도전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85BDF1-3632-9E03-0F0A-0A6D87301289}"/>
              </a:ext>
            </a:extLst>
          </p:cNvPr>
          <p:cNvSpPr/>
          <p:nvPr/>
        </p:nvSpPr>
        <p:spPr>
          <a:xfrm>
            <a:off x="7575361" y="184484"/>
            <a:ext cx="4400811" cy="1488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Google Shape;96;p2">
            <a:extLst>
              <a:ext uri="{FF2B5EF4-FFF2-40B4-BE49-F238E27FC236}">
                <a16:creationId xmlns:a16="http://schemas.microsoft.com/office/drawing/2014/main" id="{7DDDE8CF-DB9C-3ADB-4A39-EDEFDC046A59}"/>
              </a:ext>
            </a:extLst>
          </p:cNvPr>
          <p:cNvSpPr txBox="1"/>
          <p:nvPr/>
        </p:nvSpPr>
        <p:spPr>
          <a:xfrm>
            <a:off x="7738716" y="857604"/>
            <a:ext cx="38700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✅글 하나의 세부내용 보여주기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✅목록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(list)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으로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돌아가기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20" name="Google Shape;96;p2">
            <a:extLst>
              <a:ext uri="{FF2B5EF4-FFF2-40B4-BE49-F238E27FC236}">
                <a16:creationId xmlns:a16="http://schemas.microsoft.com/office/drawing/2014/main" id="{4E36AB3F-0014-DD59-C1CC-12DBD01C98F1}"/>
              </a:ext>
            </a:extLst>
          </p:cNvPr>
          <p:cNvSpPr txBox="1"/>
          <p:nvPr/>
        </p:nvSpPr>
        <p:spPr>
          <a:xfrm>
            <a:off x="7738716" y="322074"/>
            <a:ext cx="16228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02BDAE0-8506-0069-D2FC-AB0A6695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5335" y="273289"/>
            <a:ext cx="575283" cy="575283"/>
          </a:xfrm>
          <a:prstGeom prst="rect">
            <a:avLst/>
          </a:prstGeom>
        </p:spPr>
      </p:pic>
      <p:sp>
        <p:nvSpPr>
          <p:cNvPr id="11" name="Google Shape;96;p2">
            <a:extLst>
              <a:ext uri="{FF2B5EF4-FFF2-40B4-BE49-F238E27FC236}">
                <a16:creationId xmlns:a16="http://schemas.microsoft.com/office/drawing/2014/main" id="{1C2BD305-705C-F94A-8F20-28DF6EC69372}"/>
              </a:ext>
            </a:extLst>
          </p:cNvPr>
          <p:cNvSpPr txBox="1"/>
          <p:nvPr/>
        </p:nvSpPr>
        <p:spPr>
          <a:xfrm>
            <a:off x="2107676" y="1502680"/>
            <a:ext cx="4573875" cy="1077178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[1] </a:t>
            </a:r>
            <a:r>
              <a:rPr lang="ko-KR" altLang="en-US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해당 글의 제목과 내용을 볼 수 있고</a:t>
            </a:r>
            <a:endParaRPr lang="en-US" altLang="ko-KR" sz="1600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[2]</a:t>
            </a:r>
            <a:r>
              <a:rPr lang="ko-KR" altLang="en-US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전체 글 목록 페이지로 돌아갈 수 있도록</a:t>
            </a:r>
            <a:endParaRPr lang="en-US" altLang="ko-KR" sz="1600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sz="1600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함수와</a:t>
            </a:r>
            <a:endParaRPr lang="en-US" altLang="ko-KR" sz="1600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 err="1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detail.html</a:t>
            </a:r>
            <a:r>
              <a:rPr lang="ko-KR" altLang="en-US" sz="1600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직접 작성해보기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  <p:sp>
        <p:nvSpPr>
          <p:cNvPr id="12" name="Google Shape;96;p2">
            <a:extLst>
              <a:ext uri="{FF2B5EF4-FFF2-40B4-BE49-F238E27FC236}">
                <a16:creationId xmlns:a16="http://schemas.microsoft.com/office/drawing/2014/main" id="{44FFCAF1-64C6-8F5D-EE9C-35339C4C33DC}"/>
              </a:ext>
            </a:extLst>
          </p:cNvPr>
          <p:cNvSpPr txBox="1"/>
          <p:nvPr/>
        </p:nvSpPr>
        <p:spPr>
          <a:xfrm>
            <a:off x="7754327" y="3877195"/>
            <a:ext cx="119921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🎁 힌트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13" name="Google Shape;96;p2">
            <a:extLst>
              <a:ext uri="{FF2B5EF4-FFF2-40B4-BE49-F238E27FC236}">
                <a16:creationId xmlns:a16="http://schemas.microsoft.com/office/drawing/2014/main" id="{7805D9CC-1C39-5928-F8D5-7260CBC78E52}"/>
              </a:ext>
            </a:extLst>
          </p:cNvPr>
          <p:cNvSpPr txBox="1"/>
          <p:nvPr/>
        </p:nvSpPr>
        <p:spPr>
          <a:xfrm>
            <a:off x="7698515" y="4471611"/>
            <a:ext cx="527546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장고 템플릿 문법을 기억하자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  <a:endParaRPr lang="en-US" altLang="ko-KR" b="1" dirty="0">
              <a:solidFill>
                <a:srgbClr val="FF0000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356A41-F226-3A7D-EC7E-18DC7832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72" y="1351597"/>
            <a:ext cx="1477000" cy="5321391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6E3DC6D-2EE6-7D01-45FE-9365A018BE43}"/>
              </a:ext>
            </a:extLst>
          </p:cNvPr>
          <p:cNvSpPr/>
          <p:nvPr/>
        </p:nvSpPr>
        <p:spPr>
          <a:xfrm>
            <a:off x="531884" y="2275595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9BE3127-1A30-87A7-FCE7-37A4400B6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920" y="2693864"/>
            <a:ext cx="4966760" cy="32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63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실습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마지막 </a:t>
            </a:r>
            <a:r>
              <a:rPr lang="ko-KR" altLang="en-US" sz="16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ㅠㅠ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(list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와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연결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6;p2">
            <a:extLst>
              <a:ext uri="{FF2B5EF4-FFF2-40B4-BE49-F238E27FC236}">
                <a16:creationId xmlns:a16="http://schemas.microsoft.com/office/drawing/2014/main" id="{7DDDE8CF-DB9C-3ADB-4A39-EDEFDC046A59}"/>
              </a:ext>
            </a:extLst>
          </p:cNvPr>
          <p:cNvSpPr txBox="1"/>
          <p:nvPr/>
        </p:nvSpPr>
        <p:spPr>
          <a:xfrm>
            <a:off x="7915900" y="2743815"/>
            <a:ext cx="387002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{%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‘detail’ </a:t>
            </a: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article.id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%}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356A41-F226-3A7D-EC7E-18DC783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2" y="1351597"/>
            <a:ext cx="1477000" cy="5321391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6E3DC6D-2EE6-7D01-45FE-9365A018BE43}"/>
              </a:ext>
            </a:extLst>
          </p:cNvPr>
          <p:cNvSpPr/>
          <p:nvPr/>
        </p:nvSpPr>
        <p:spPr>
          <a:xfrm>
            <a:off x="531884" y="2488537"/>
            <a:ext cx="1141026" cy="2344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Google Shape;96;p2">
            <a:extLst>
              <a:ext uri="{FF2B5EF4-FFF2-40B4-BE49-F238E27FC236}">
                <a16:creationId xmlns:a16="http://schemas.microsoft.com/office/drawing/2014/main" id="{6DC5A12C-0990-36CB-4CA1-B2630F88AAB2}"/>
              </a:ext>
            </a:extLst>
          </p:cNvPr>
          <p:cNvSpPr txBox="1"/>
          <p:nvPr/>
        </p:nvSpPr>
        <p:spPr>
          <a:xfrm>
            <a:off x="1959922" y="2019190"/>
            <a:ext cx="5955978" cy="584735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 목록 페이지에서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글의 제목을 누르면 해당 글의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페이지로 이동하게 연결해주자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4D36D-E43B-B2AE-ABE4-9222D3AC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922" y="2722965"/>
            <a:ext cx="5455191" cy="35548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1AE19-7D33-036F-8948-38465D9E7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900" y="3248672"/>
            <a:ext cx="4001416" cy="1190077"/>
          </a:xfrm>
          <a:prstGeom prst="rect">
            <a:avLst/>
          </a:prstGeom>
        </p:spPr>
      </p:pic>
      <p:sp>
        <p:nvSpPr>
          <p:cNvPr id="10" name="Google Shape;96;p2">
            <a:extLst>
              <a:ext uri="{FF2B5EF4-FFF2-40B4-BE49-F238E27FC236}">
                <a16:creationId xmlns:a16="http://schemas.microsoft.com/office/drawing/2014/main" id="{53547699-C6D2-E185-91E5-1AB7E4C4F021}"/>
              </a:ext>
            </a:extLst>
          </p:cNvPr>
          <p:cNvSpPr txBox="1"/>
          <p:nvPr/>
        </p:nvSpPr>
        <p:spPr>
          <a:xfrm>
            <a:off x="7915900" y="4514412"/>
            <a:ext cx="442436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장고 템플릿 문법의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for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문 안에서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하나씩 </a:t>
            </a: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꺼내지고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있는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id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값을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article.id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표현</a:t>
            </a: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Ex) 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만약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id=1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인 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article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이라면 </a:t>
            </a:r>
            <a:r>
              <a:rPr lang="en-US" altLang="ko-KR" sz="14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url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은</a:t>
            </a:r>
            <a:endParaRPr lang="en-US" altLang="ko-KR" sz="1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rgbClr val="FF0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localhost:8000/detail/1 </a:t>
            </a:r>
            <a:r>
              <a:rPr lang="ko-KR" altLang="en-US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와 같다</a:t>
            </a:r>
            <a:r>
              <a:rPr lang="en-US" altLang="ko-KR" sz="1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1132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Blog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완성 </a:t>
            </a: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 . .</a:t>
            </a:r>
          </a:p>
          <a:p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10" name="Picture 2" descr="짤방/움짤] 슬픈 개구리 화난 개구리 3 (feat.페페, 커밋) : 네이버 블로그">
            <a:extLst>
              <a:ext uri="{FF2B5EF4-FFF2-40B4-BE49-F238E27FC236}">
                <a16:creationId xmlns:a16="http://schemas.microsoft.com/office/drawing/2014/main" id="{71ACE69C-4157-7B39-CF29-E21F6994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22" y="2367073"/>
            <a:ext cx="3280569" cy="29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슬픈개구리짤/우는개구리짤/카톡짤/웃긴짤/우는짤/페페짤 : 네이버 블로그">
            <a:extLst>
              <a:ext uri="{FF2B5EF4-FFF2-40B4-BE49-F238E27FC236}">
                <a16:creationId xmlns:a16="http://schemas.microsoft.com/office/drawing/2014/main" id="{4A3F9296-C1F9-640C-D3CD-6BAD093A5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395" y="2367075"/>
            <a:ext cx="3497716" cy="29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페페페 - 뽐뿌:짤방갤러리">
            <a:extLst>
              <a:ext uri="{FF2B5EF4-FFF2-40B4-BE49-F238E27FC236}">
                <a16:creationId xmlns:a16="http://schemas.microsoft.com/office/drawing/2014/main" id="{659DEDB9-E0A8-AC69-6AD9-300BF46D4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11" y="2367074"/>
            <a:ext cx="3043311" cy="297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60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지난 시간 복습 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–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GET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과 </a:t>
            </a: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POST</a:t>
            </a:r>
            <a:endParaRPr lang="en-US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3F4D51-325C-2F6E-1171-3F27A917246A}"/>
              </a:ext>
            </a:extLst>
          </p:cNvPr>
          <p:cNvSpPr/>
          <p:nvPr/>
        </p:nvSpPr>
        <p:spPr>
          <a:xfrm>
            <a:off x="1012800" y="2417334"/>
            <a:ext cx="4618250" cy="3054798"/>
          </a:xfrm>
          <a:prstGeom prst="roundRect">
            <a:avLst>
              <a:gd name="adj" fmla="val 708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7" name="Google Shape;122;p3">
            <a:extLst>
              <a:ext uri="{FF2B5EF4-FFF2-40B4-BE49-F238E27FC236}">
                <a16:creationId xmlns:a16="http://schemas.microsoft.com/office/drawing/2014/main" id="{E8938181-0F3A-99F6-9D01-34EF2EC33696}"/>
              </a:ext>
            </a:extLst>
          </p:cNvPr>
          <p:cNvSpPr txBox="1"/>
          <p:nvPr/>
        </p:nvSpPr>
        <p:spPr>
          <a:xfrm>
            <a:off x="2828684" y="1645282"/>
            <a:ext cx="98648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effectLst/>
                <a:latin typeface="Binggrae Melona" panose="020B0803000000000000" pitchFamily="34" charset="-127"/>
                <a:ea typeface="Binggrae Melona" panose="020B0803000000000000" pitchFamily="34" charset="-127"/>
              </a:rPr>
              <a:t>GET</a:t>
            </a:r>
            <a:endParaRPr lang="en-US" altLang="ko-KR" sz="2400">
              <a:solidFill>
                <a:srgbClr val="7C7C7C"/>
              </a:solidFill>
              <a:effectLst/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2B7BB-F879-7B3D-1878-3E23F3CA196D}"/>
              </a:ext>
            </a:extLst>
          </p:cNvPr>
          <p:cNvSpPr txBox="1"/>
          <p:nvPr/>
        </p:nvSpPr>
        <p:spPr>
          <a:xfrm>
            <a:off x="1202792" y="2901424"/>
            <a:ext cx="5554104" cy="185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effectLst/>
                <a:latin typeface="Binggrae Melona" panose="020B0803000000000000" pitchFamily="34" charset="-127"/>
                <a:ea typeface="Binggrae Melona" panose="020B0803000000000000" pitchFamily="34" charset="-127"/>
              </a:rPr>
              <a:t>존재하는 자원을 </a:t>
            </a:r>
            <a:r>
              <a:rPr lang="ko-KR" altLang="en-US" sz="2000" dirty="0">
                <a:solidFill>
                  <a:schemeClr val="accent2"/>
                </a:solidFill>
                <a:effectLst/>
                <a:latin typeface="Binggrae Melona" panose="020B0803000000000000" pitchFamily="34" charset="-127"/>
                <a:ea typeface="Binggrae Melona" panose="020B0803000000000000" pitchFamily="34" charset="-127"/>
              </a:rPr>
              <a:t>조회할 때</a:t>
            </a:r>
            <a:endParaRPr lang="en-US" altLang="ko-KR" sz="2000" dirty="0">
              <a:solidFill>
                <a:schemeClr val="accent2"/>
              </a:solidFill>
              <a:effectLst/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어떤 내용을 가지고 오고 싶을 때 읽기</a:t>
            </a:r>
            <a:endParaRPr lang="en-US" altLang="ko-KR" sz="2000"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URL</a:t>
            </a: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에 변수</a:t>
            </a:r>
            <a:r>
              <a:rPr lang="en-US" altLang="ko-KR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(</a:t>
            </a: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데이터</a:t>
            </a:r>
            <a:r>
              <a:rPr lang="en-US" altLang="ko-KR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)</a:t>
            </a:r>
            <a:r>
              <a:rPr lang="ko-KR" altLang="en-US" sz="2000" dirty="0" err="1">
                <a:latin typeface="Binggrae Melona" panose="020B0803000000000000" pitchFamily="34" charset="-127"/>
                <a:ea typeface="Binggrae Melona" panose="020B0803000000000000" pitchFamily="34" charset="-127"/>
              </a:rPr>
              <a:t>를</a:t>
            </a: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 포함시켜 요청</a:t>
            </a:r>
            <a:endParaRPr lang="en-US" altLang="ko-KR" sz="2000"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3118E18-43F4-AFC5-F3B6-889443816A10}"/>
              </a:ext>
            </a:extLst>
          </p:cNvPr>
          <p:cNvSpPr/>
          <p:nvPr/>
        </p:nvSpPr>
        <p:spPr>
          <a:xfrm>
            <a:off x="5910263" y="2417334"/>
            <a:ext cx="5274891" cy="3054798"/>
          </a:xfrm>
          <a:prstGeom prst="roundRect">
            <a:avLst>
              <a:gd name="adj" fmla="val 708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10" name="Google Shape;122;p3">
            <a:extLst>
              <a:ext uri="{FF2B5EF4-FFF2-40B4-BE49-F238E27FC236}">
                <a16:creationId xmlns:a16="http://schemas.microsoft.com/office/drawing/2014/main" id="{D13F4BF1-6E0C-13A3-C774-EFF7C332DBF5}"/>
              </a:ext>
            </a:extLst>
          </p:cNvPr>
          <p:cNvSpPr txBox="1"/>
          <p:nvPr/>
        </p:nvSpPr>
        <p:spPr>
          <a:xfrm>
            <a:off x="8213599" y="1645282"/>
            <a:ext cx="1324861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>
                <a:effectLst/>
                <a:latin typeface="Binggrae Melona" panose="020B0803000000000000" pitchFamily="34" charset="-127"/>
                <a:ea typeface="Binggrae Melona" panose="020B0803000000000000" pitchFamily="34" charset="-127"/>
              </a:rPr>
              <a:t>POST</a:t>
            </a:r>
            <a:endParaRPr lang="en-US" altLang="ko-KR" sz="2400">
              <a:solidFill>
                <a:srgbClr val="7C7C7C"/>
              </a:solidFill>
              <a:effectLst/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B624B-8D28-9283-2C4B-F6FAE07BA5D5}"/>
              </a:ext>
            </a:extLst>
          </p:cNvPr>
          <p:cNvSpPr txBox="1"/>
          <p:nvPr/>
        </p:nvSpPr>
        <p:spPr>
          <a:xfrm>
            <a:off x="6370958" y="2623902"/>
            <a:ext cx="4618250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effectLst/>
                <a:latin typeface="Binggrae Melona" panose="020B0803000000000000" pitchFamily="34" charset="-127"/>
                <a:ea typeface="Binggrae Melona" panose="020B0803000000000000" pitchFamily="34" charset="-127"/>
              </a:rPr>
              <a:t>새로운 자원을 </a:t>
            </a:r>
            <a:r>
              <a:rPr lang="ko-KR" altLang="en-US" sz="2000" dirty="0">
                <a:solidFill>
                  <a:schemeClr val="accent2"/>
                </a:solidFill>
                <a:effectLst/>
                <a:latin typeface="Binggrae Melona" panose="020B0803000000000000" pitchFamily="34" charset="-127"/>
                <a:ea typeface="Binggrae Melona" panose="020B0803000000000000" pitchFamily="34" charset="-127"/>
              </a:rPr>
              <a:t>생성할 때</a:t>
            </a:r>
            <a:endParaRPr lang="en-US" altLang="ko-KR" sz="2000" dirty="0">
              <a:solidFill>
                <a:schemeClr val="accent2"/>
              </a:solidFill>
              <a:effectLst/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새로운 내용을 쓸 때</a:t>
            </a:r>
            <a:endParaRPr lang="en-US" altLang="ko-KR" sz="2000"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저장</a:t>
            </a:r>
            <a:r>
              <a:rPr lang="en-US" altLang="ko-KR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/</a:t>
            </a: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게시</a:t>
            </a:r>
            <a:endParaRPr lang="en-US" altLang="ko-KR" sz="2000"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URL</a:t>
            </a: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에 변수</a:t>
            </a:r>
            <a:r>
              <a:rPr lang="en-US" altLang="ko-KR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(</a:t>
            </a: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데이터</a:t>
            </a:r>
            <a:r>
              <a:rPr lang="en-US" altLang="ko-KR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)</a:t>
            </a:r>
            <a:r>
              <a:rPr lang="ko-KR" altLang="en-US" sz="2000" dirty="0" err="1">
                <a:latin typeface="Binggrae Melona" panose="020B0803000000000000" pitchFamily="34" charset="-127"/>
                <a:ea typeface="Binggrae Melona" panose="020B0803000000000000" pitchFamily="34" charset="-127"/>
              </a:rPr>
              <a:t>를</a:t>
            </a:r>
            <a:r>
              <a:rPr lang="ko-KR" altLang="en-US" sz="2000" dirty="0">
                <a:latin typeface="Binggrae Melona" panose="020B0803000000000000" pitchFamily="34" charset="-127"/>
                <a:ea typeface="Binggrae Melona" panose="020B0803000000000000" pitchFamily="34" charset="-127"/>
              </a:rPr>
              <a:t> 노출하지 않고 요청</a:t>
            </a:r>
            <a:endParaRPr lang="en-US" altLang="ko-KR" sz="2000" dirty="0">
              <a:latin typeface="Binggrae Melona" panose="020B0803000000000000" pitchFamily="34" charset="-127"/>
              <a:ea typeface="Binggrae Melona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163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과제 공지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34" name="Picture 2" descr="개구리짤(페페) 모음 - 힘들면 쉬었다 가자.">
            <a:extLst>
              <a:ext uri="{FF2B5EF4-FFF2-40B4-BE49-F238E27FC236}">
                <a16:creationId xmlns:a16="http://schemas.microsoft.com/office/drawing/2014/main" id="{39055C1B-E09D-89B2-5564-987499312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7" y="2240593"/>
            <a:ext cx="36679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640861EF-FD54-3E96-0A8E-7E09FD0A2C71}"/>
              </a:ext>
            </a:extLst>
          </p:cNvPr>
          <p:cNvSpPr txBox="1"/>
          <p:nvPr/>
        </p:nvSpPr>
        <p:spPr>
          <a:xfrm>
            <a:off x="849007" y="1783377"/>
            <a:ext cx="38700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화내지마요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다 여러분들을 위해서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..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요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029EAED7-5236-FFDF-4E7E-6CB3DFC3A2C8}"/>
              </a:ext>
            </a:extLst>
          </p:cNvPr>
          <p:cNvSpPr txBox="1"/>
          <p:nvPr/>
        </p:nvSpPr>
        <p:spPr>
          <a:xfrm>
            <a:off x="5075549" y="1038272"/>
            <a:ext cx="319329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1️⃣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장고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CR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복습 과제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4" name="Google Shape;96;p2">
            <a:extLst>
              <a:ext uri="{FF2B5EF4-FFF2-40B4-BE49-F238E27FC236}">
                <a16:creationId xmlns:a16="http://schemas.microsoft.com/office/drawing/2014/main" id="{D96635CE-B2D6-7F01-59E3-66FFC389714E}"/>
              </a:ext>
            </a:extLst>
          </p:cNvPr>
          <p:cNvSpPr txBox="1"/>
          <p:nvPr/>
        </p:nvSpPr>
        <p:spPr>
          <a:xfrm>
            <a:off x="5075549" y="1598731"/>
            <a:ext cx="6267444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오늘 세션 때 만든 블로그 프로젝트에 몇 가지 기능을 추가하며 수정하기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00B05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b="1" dirty="0">
                <a:solidFill>
                  <a:srgbClr val="00B05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요구사항 </a:t>
            </a:r>
            <a:r>
              <a:rPr lang="en-US" altLang="ko-KR" b="1" dirty="0">
                <a:solidFill>
                  <a:srgbClr val="00B05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카테고리 기능 추가하기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취미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음식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프로그래밍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페이지에서 카테고리 별 게시판으로 이동하는 링크 보여주기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List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페이지에서 카테고리 게시판별로 작성된 글의 개수 보여주기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각 카테고리별 게시판으로 이동 시 해당 카테고리에 해당하는 글들만 목록으로 보여주기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Detail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페이지에서는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글 제목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내용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작성시각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보여주기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CSS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로 </a:t>
            </a:r>
            <a:r>
              <a:rPr lang="ko-KR" altLang="en-US" b="1" dirty="0" err="1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꾸며보아용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1188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과제 공지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34" name="Picture 2" descr="개구리짤(페페) 모음 - 힘들면 쉬었다 가자.">
            <a:extLst>
              <a:ext uri="{FF2B5EF4-FFF2-40B4-BE49-F238E27FC236}">
                <a16:creationId xmlns:a16="http://schemas.microsoft.com/office/drawing/2014/main" id="{39055C1B-E09D-89B2-5564-987499312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7" y="2240593"/>
            <a:ext cx="36679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640861EF-FD54-3E96-0A8E-7E09FD0A2C71}"/>
              </a:ext>
            </a:extLst>
          </p:cNvPr>
          <p:cNvSpPr txBox="1"/>
          <p:nvPr/>
        </p:nvSpPr>
        <p:spPr>
          <a:xfrm>
            <a:off x="849007" y="1642699"/>
            <a:ext cx="38700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부끄러운 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예시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029EAED7-5236-FFDF-4E7E-6CB3DFC3A2C8}"/>
              </a:ext>
            </a:extLst>
          </p:cNvPr>
          <p:cNvSpPr txBox="1"/>
          <p:nvPr/>
        </p:nvSpPr>
        <p:spPr>
          <a:xfrm>
            <a:off x="4499353" y="1457958"/>
            <a:ext cx="3193293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1️⃣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장고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CR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복습 과제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726F8D-775D-CFCC-8F54-96DC7BD6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926" y="2233373"/>
            <a:ext cx="6826067" cy="31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05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605440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과제 공지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34" name="Picture 2" descr="개구리짤(페페) 모음 - 힘들면 쉬었다 가자.">
            <a:extLst>
              <a:ext uri="{FF2B5EF4-FFF2-40B4-BE49-F238E27FC236}">
                <a16:creationId xmlns:a16="http://schemas.microsoft.com/office/drawing/2014/main" id="{39055C1B-E09D-89B2-5564-987499312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7" y="2240593"/>
            <a:ext cx="36679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6;p2">
            <a:extLst>
              <a:ext uri="{FF2B5EF4-FFF2-40B4-BE49-F238E27FC236}">
                <a16:creationId xmlns:a16="http://schemas.microsoft.com/office/drawing/2014/main" id="{640861EF-FD54-3E96-0A8E-7E09FD0A2C71}"/>
              </a:ext>
            </a:extLst>
          </p:cNvPr>
          <p:cNvSpPr txBox="1"/>
          <p:nvPr/>
        </p:nvSpPr>
        <p:spPr>
          <a:xfrm>
            <a:off x="849007" y="1783377"/>
            <a:ext cx="387002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화내지마요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다 여러분들을 위해서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 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에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..</a:t>
            </a:r>
            <a:r>
              <a:rPr lang="ko-KR" altLang="en-US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요</a:t>
            </a:r>
            <a:r>
              <a:rPr lang="en-US" altLang="ko-KR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…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029EAED7-5236-FFDF-4E7E-6CB3DFC3A2C8}"/>
              </a:ext>
            </a:extLst>
          </p:cNvPr>
          <p:cNvSpPr txBox="1"/>
          <p:nvPr/>
        </p:nvSpPr>
        <p:spPr>
          <a:xfrm>
            <a:off x="5075549" y="1038272"/>
            <a:ext cx="4349805" cy="461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2️⃣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en-US" altLang="ko-KR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 schema diagram</a:t>
            </a:r>
            <a:r>
              <a:rPr lang="ko-KR" altLang="en-US" sz="24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그리기</a:t>
            </a:r>
            <a:endParaRPr lang="en-US" altLang="ko-KR" sz="24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4" name="Google Shape;96;p2">
            <a:extLst>
              <a:ext uri="{FF2B5EF4-FFF2-40B4-BE49-F238E27FC236}">
                <a16:creationId xmlns:a16="http://schemas.microsoft.com/office/drawing/2014/main" id="{D96635CE-B2D6-7F01-59E3-66FFC389714E}"/>
              </a:ext>
            </a:extLst>
          </p:cNvPr>
          <p:cNvSpPr txBox="1"/>
          <p:nvPr/>
        </p:nvSpPr>
        <p:spPr>
          <a:xfrm>
            <a:off x="5075549" y="1598731"/>
            <a:ext cx="6267444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오늘 세션 때 배운 </a:t>
            </a:r>
            <a:r>
              <a:rPr lang="en-US" altLang="ko-KR" b="1" dirty="0" err="1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스키마 다이어그램을 직접 </a:t>
            </a:r>
            <a:r>
              <a:rPr lang="ko-KR" altLang="en-US" b="1" dirty="0" err="1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그려보아용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rgbClr val="00B05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[</a:t>
            </a:r>
            <a:r>
              <a:rPr lang="ko-KR" altLang="en-US" b="1" dirty="0">
                <a:solidFill>
                  <a:srgbClr val="00B05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요구사항 </a:t>
            </a:r>
            <a:r>
              <a:rPr lang="en-US" altLang="ko-KR" b="1" dirty="0">
                <a:solidFill>
                  <a:srgbClr val="00B05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]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어떤 것에 대한 </a:t>
            </a:r>
            <a:r>
              <a:rPr lang="en-US" altLang="ko-KR" b="1" dirty="0" err="1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스키마를 그려볼지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주제는 자유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 (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장소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집단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/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서비스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등을 자유롭게 하나 선정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위에서 선정한 주제에 대해 </a:t>
            </a:r>
            <a:r>
              <a:rPr lang="en-US" altLang="ko-KR" b="1" dirty="0" err="1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db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스키마 그리기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*** 테이블 개수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4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개 이상</a:t>
            </a:r>
            <a:endParaRPr lang="en-US" altLang="ko-KR" b="1" dirty="0"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*** 그리는 툴은 무관 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(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파워포인트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 </a:t>
            </a:r>
            <a:r>
              <a:rPr lang="en-US" altLang="ko-KR" b="1" dirty="0" err="1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diagram.io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패드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,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종이 </a:t>
            </a:r>
            <a:r>
              <a:rPr lang="ko-KR" altLang="en-US" b="1" dirty="0" err="1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손필기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등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***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</a:t>
            </a:r>
            <a:r>
              <a:rPr lang="ko-KR" altLang="en-US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인터넷 예시 참고 가능</a:t>
            </a:r>
            <a:r>
              <a:rPr lang="en-US" altLang="ko-KR" b="1" dirty="0"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173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6D90AD6E-586E-1644-942C-54BD8A77F8D4}"/>
              </a:ext>
            </a:extLst>
          </p:cNvPr>
          <p:cNvSpPr txBox="1"/>
          <p:nvPr/>
        </p:nvSpPr>
        <p:spPr>
          <a:xfrm>
            <a:off x="2086554" y="3127822"/>
            <a:ext cx="7902575" cy="830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solidFill>
                  <a:schemeClr val="bg2">
                    <a:lumMod val="2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Django </a:t>
            </a:r>
            <a:r>
              <a:rPr lang="en-US" altLang="ko-KR" sz="4800" dirty="0">
                <a:solidFill>
                  <a:srgbClr val="FFC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CR</a:t>
            </a:r>
            <a:r>
              <a:rPr lang="en-US" altLang="ko-KR" sz="4800" strike="sngStrike" dirty="0">
                <a:solidFill>
                  <a:schemeClr val="bg2">
                    <a:lumMod val="2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UD</a:t>
            </a: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 </a:t>
            </a:r>
            <a:r>
              <a:rPr lang="en-US" altLang="ko-KR" sz="4800" dirty="0">
                <a:solidFill>
                  <a:schemeClr val="bg2">
                    <a:lumMod val="2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–</a:t>
            </a:r>
            <a:r>
              <a:rPr lang="ko-KR" altLang="en-US" sz="4800" dirty="0">
                <a:solidFill>
                  <a:schemeClr val="bg2">
                    <a:lumMod val="25000"/>
                  </a:schemeClr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 </a:t>
            </a:r>
            <a:r>
              <a:rPr lang="ko-KR" altLang="en-US" sz="4800" dirty="0">
                <a:solidFill>
                  <a:srgbClr val="FFC000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cs typeface="Arial"/>
                <a:sym typeface="Arial"/>
              </a:rPr>
              <a:t>기본개념</a:t>
            </a:r>
            <a:endParaRPr dirty="0">
              <a:solidFill>
                <a:srgbClr val="FFC000"/>
              </a:solidFill>
              <a:latin typeface="HGGGothicssi 99g" panose="02020603020101020101" pitchFamily="18" charset="-127"/>
              <a:ea typeface="HGGGothicssi 99g" panose="02020603020101020101" pitchFamily="18" charset="-127"/>
            </a:endParaRPr>
          </a:p>
        </p:txBody>
      </p:sp>
      <p:sp>
        <p:nvSpPr>
          <p:cNvPr id="9" name="Google Shape;97;p2">
            <a:extLst>
              <a:ext uri="{FF2B5EF4-FFF2-40B4-BE49-F238E27FC236}">
                <a16:creationId xmlns:a16="http://schemas.microsoft.com/office/drawing/2014/main" id="{7FC17F29-CD0E-0246-BD2F-65FE38262A6C}"/>
              </a:ext>
            </a:extLst>
          </p:cNvPr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21;p3">
            <a:extLst>
              <a:ext uri="{FF2B5EF4-FFF2-40B4-BE49-F238E27FC236}">
                <a16:creationId xmlns:a16="http://schemas.microsoft.com/office/drawing/2014/main" id="{55200ADB-CE31-524C-BACE-188ACA52D395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4;p1">
            <a:extLst>
              <a:ext uri="{FF2B5EF4-FFF2-40B4-BE49-F238E27FC236}">
                <a16:creationId xmlns:a16="http://schemas.microsoft.com/office/drawing/2014/main" id="{B87B90F1-7EEF-3044-AD1E-5662817E16F6}"/>
              </a:ext>
            </a:extLst>
          </p:cNvPr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48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2" y="385210"/>
            <a:ext cx="920392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웹사이트에 글을 쓰려면 어떻게 </a:t>
            </a:r>
            <a:r>
              <a:rPr lang="ko-KR" altLang="en-US" sz="3200" b="1" dirty="0" err="1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하쥬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292197-C9FB-9A93-D451-E93D5981C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897927"/>
            <a:ext cx="6445002" cy="3469006"/>
          </a:xfrm>
          <a:prstGeom prst="rect">
            <a:avLst/>
          </a:prstGeom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10011F-602F-FFA2-1847-8B3954598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970"/>
          <a:stretch/>
        </p:blipFill>
        <p:spPr>
          <a:xfrm>
            <a:off x="6921572" y="1897927"/>
            <a:ext cx="5054600" cy="3355200"/>
          </a:xfrm>
          <a:prstGeom prst="rect">
            <a:avLst/>
          </a:prstGeom>
        </p:spPr>
      </p:pic>
      <p:sp>
        <p:nvSpPr>
          <p:cNvPr id="5" name="Google Shape;96;p2">
            <a:extLst>
              <a:ext uri="{FF2B5EF4-FFF2-40B4-BE49-F238E27FC236}">
                <a16:creationId xmlns:a16="http://schemas.microsoft.com/office/drawing/2014/main" id="{783BAF97-051C-4E9A-F5AD-ADDD7997BD75}"/>
              </a:ext>
            </a:extLst>
          </p:cNvPr>
          <p:cNvSpPr txBox="1"/>
          <p:nvPr/>
        </p:nvSpPr>
        <p:spPr>
          <a:xfrm>
            <a:off x="7413003" y="987698"/>
            <a:ext cx="4071737" cy="7078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🤔 종료된 이후에도 글작성자 지후의 </a:t>
            </a:r>
            <a:endParaRPr lang="en-US" altLang="ko-KR" sz="20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TMI</a:t>
            </a:r>
            <a:r>
              <a:rPr lang="ko-KR" altLang="en-US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내용을 볼 수 있을까</a:t>
            </a:r>
            <a:r>
              <a:rPr lang="en-US" altLang="ko-KR" sz="20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66D155-3260-522D-6BEE-7F9520804B12}"/>
              </a:ext>
            </a:extLst>
          </p:cNvPr>
          <p:cNvSpPr/>
          <p:nvPr/>
        </p:nvSpPr>
        <p:spPr>
          <a:xfrm>
            <a:off x="1954048" y="3614877"/>
            <a:ext cx="1396314" cy="1747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E06D73-50D0-8337-6113-A3DDB99BAF35}"/>
              </a:ext>
            </a:extLst>
          </p:cNvPr>
          <p:cNvSpPr/>
          <p:nvPr/>
        </p:nvSpPr>
        <p:spPr>
          <a:xfrm>
            <a:off x="3355465" y="3615094"/>
            <a:ext cx="1396314" cy="17477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63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51273" y="385210"/>
            <a:ext cx="8186656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Database(DB)</a:t>
            </a:r>
            <a:r>
              <a:rPr lang="ko-KR" altLang="en-US" sz="32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의 개념</a:t>
            </a: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-</a:t>
            </a:r>
            <a:r>
              <a:rPr lang="ko-KR" altLang="en-US" sz="1600" b="1" dirty="0">
                <a:solidFill>
                  <a:schemeClr val="dk1"/>
                </a:solidFill>
                <a:latin typeface="Binggrae Melona" panose="020B0803000000000000" pitchFamily="34" charset="-127"/>
                <a:ea typeface="Binggrae Melona" panose="020B0803000000000000" pitchFamily="34" charset="-127"/>
                <a:sym typeface="Arial"/>
              </a:rPr>
              <a:t> 예시</a:t>
            </a:r>
            <a:endParaRPr lang="en-US" altLang="ko-KR" sz="16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altLang="ko-KR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3200" b="1" dirty="0">
              <a:solidFill>
                <a:schemeClr val="dk1"/>
              </a:solidFill>
              <a:latin typeface="Binggrae Melona" panose="020B0803000000000000" pitchFamily="34" charset="-127"/>
              <a:ea typeface="Binggrae Melona" panose="020B0803000000000000" pitchFamily="34" charset="-127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27F703-7FF2-23C8-F346-0B76A88E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08" y="1100468"/>
            <a:ext cx="7187983" cy="52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14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4300</TotalTime>
  <Words>3276</Words>
  <Application>Microsoft Macintosh PowerPoint</Application>
  <PresentationFormat>와이드스크린</PresentationFormat>
  <Paragraphs>854</Paragraphs>
  <Slides>62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나눔스퀘어_ac ExtraBold</vt:lpstr>
      <vt:lpstr>Malgun Gothic</vt:lpstr>
      <vt:lpstr>Malgun Gothic</vt:lpstr>
      <vt:lpstr>Apple SD Gothic Neo</vt:lpstr>
      <vt:lpstr>Apple SD Gothic Neo Medium</vt:lpstr>
      <vt:lpstr>Binggrae Melona</vt:lpstr>
      <vt:lpstr>D2Coding</vt:lpstr>
      <vt:lpstr>HGGGothicssi 99g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지후 문</dc:creator>
  <cp:lastModifiedBy>지후 문</cp:lastModifiedBy>
  <cp:revision>168</cp:revision>
  <dcterms:created xsi:type="dcterms:W3CDTF">2023-03-27T08:31:09Z</dcterms:created>
  <dcterms:modified xsi:type="dcterms:W3CDTF">2023-03-30T10:16:19Z</dcterms:modified>
</cp:coreProperties>
</file>